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5"/>
  </p:notesMasterIdLst>
  <p:sldIdLst>
    <p:sldId id="256" r:id="rId2"/>
    <p:sldId id="257" r:id="rId3"/>
    <p:sldId id="258" r:id="rId4"/>
    <p:sldId id="259" r:id="rId5"/>
    <p:sldId id="285" r:id="rId6"/>
    <p:sldId id="290" r:id="rId7"/>
    <p:sldId id="286" r:id="rId8"/>
    <p:sldId id="260" r:id="rId9"/>
    <p:sldId id="289" r:id="rId10"/>
    <p:sldId id="261" r:id="rId11"/>
    <p:sldId id="288" r:id="rId12"/>
    <p:sldId id="280" r:id="rId13"/>
    <p:sldId id="282" r:id="rId14"/>
    <p:sldId id="264" r:id="rId15"/>
    <p:sldId id="265" r:id="rId16"/>
    <p:sldId id="266" r:id="rId17"/>
    <p:sldId id="267" r:id="rId18"/>
    <p:sldId id="274" r:id="rId19"/>
    <p:sldId id="270" r:id="rId20"/>
    <p:sldId id="281" r:id="rId21"/>
    <p:sldId id="271" r:id="rId22"/>
    <p:sldId id="291" r:id="rId23"/>
    <p:sldId id="279" r:id="rId24"/>
  </p:sldIdLst>
  <p:sldSz cx="9144000" cy="5143500" type="screen16x9"/>
  <p:notesSz cx="6858000" cy="9144000"/>
  <p:embeddedFontLs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90D2C06F-9E24-4302-830D-F4E1BC85A599}">
          <p14:sldIdLst>
            <p14:sldId id="256"/>
            <p14:sldId id="257"/>
            <p14:sldId id="258"/>
            <p14:sldId id="259"/>
            <p14:sldId id="285"/>
            <p14:sldId id="290"/>
            <p14:sldId id="286"/>
            <p14:sldId id="260"/>
            <p14:sldId id="289"/>
            <p14:sldId id="261"/>
            <p14:sldId id="288"/>
            <p14:sldId id="280"/>
            <p14:sldId id="282"/>
            <p14:sldId id="264"/>
            <p14:sldId id="265"/>
            <p14:sldId id="266"/>
            <p14:sldId id="267"/>
            <p14:sldId id="274"/>
            <p14:sldId id="270"/>
            <p14:sldId id="281"/>
            <p14:sldId id="271"/>
            <p14:sldId id="291"/>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80A90C-E20C-4ED6-8718-F8E4C1831385}">
  <a:tblStyle styleId="{A280A90C-E20C-4ED6-8718-F8E4C18313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b61a4aac43_3_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g2b61a4aac43_3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61a4aac4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b61a4aac4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890A227B-08B9-40B1-5BDF-A2B4F1CDA003}"/>
            </a:ext>
          </a:extLst>
        </p:cNvPr>
        <p:cNvGrpSpPr/>
        <p:nvPr/>
      </p:nvGrpSpPr>
      <p:grpSpPr>
        <a:xfrm>
          <a:off x="0" y="0"/>
          <a:ext cx="0" cy="0"/>
          <a:chOff x="0" y="0"/>
          <a:chExt cx="0" cy="0"/>
        </a:xfrm>
      </p:grpSpPr>
      <p:sp>
        <p:nvSpPr>
          <p:cNvPr id="132" name="Google Shape;132;g2b61a4aac43_0_18:notes">
            <a:extLst>
              <a:ext uri="{FF2B5EF4-FFF2-40B4-BE49-F238E27FC236}">
                <a16:creationId xmlns:a16="http://schemas.microsoft.com/office/drawing/2014/main" id="{BAF57028-22A6-7762-AC48-BE6CC6FA7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b61a4aac43_0_18:notes">
            <a:extLst>
              <a:ext uri="{FF2B5EF4-FFF2-40B4-BE49-F238E27FC236}">
                <a16:creationId xmlns:a16="http://schemas.microsoft.com/office/drawing/2014/main" id="{61FF8872-E77D-FBAE-7D96-96B8607352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53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61a4aac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61a4aac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b61a4aac4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b61a4aac4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61a4aac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1a4aac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886780A5-C5B5-A223-4CC0-A7619FAF1E3E}"/>
            </a:ext>
          </a:extLst>
        </p:cNvPr>
        <p:cNvGrpSpPr/>
        <p:nvPr/>
      </p:nvGrpSpPr>
      <p:grpSpPr>
        <a:xfrm>
          <a:off x="0" y="0"/>
          <a:ext cx="0" cy="0"/>
          <a:chOff x="0" y="0"/>
          <a:chExt cx="0" cy="0"/>
        </a:xfrm>
      </p:grpSpPr>
      <p:sp>
        <p:nvSpPr>
          <p:cNvPr id="120" name="Google Shape;120;g2b61a4aac43_0_7:notes">
            <a:extLst>
              <a:ext uri="{FF2B5EF4-FFF2-40B4-BE49-F238E27FC236}">
                <a16:creationId xmlns:a16="http://schemas.microsoft.com/office/drawing/2014/main" id="{5DAC7D0B-85D9-A402-FC12-8BB19CEB9C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1a4aac43_0_7:notes">
            <a:extLst>
              <a:ext uri="{FF2B5EF4-FFF2-40B4-BE49-F238E27FC236}">
                <a16:creationId xmlns:a16="http://schemas.microsoft.com/office/drawing/2014/main" id="{930C5BB6-D512-DF42-4452-281D877BC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11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16B3AC5A-8023-F711-1152-199D6A725D7A}"/>
            </a:ext>
          </a:extLst>
        </p:cNvPr>
        <p:cNvGrpSpPr/>
        <p:nvPr/>
      </p:nvGrpSpPr>
      <p:grpSpPr>
        <a:xfrm>
          <a:off x="0" y="0"/>
          <a:ext cx="0" cy="0"/>
          <a:chOff x="0" y="0"/>
          <a:chExt cx="0" cy="0"/>
        </a:xfrm>
      </p:grpSpPr>
      <p:sp>
        <p:nvSpPr>
          <p:cNvPr id="120" name="Google Shape;120;g2b61a4aac43_0_7:notes">
            <a:extLst>
              <a:ext uri="{FF2B5EF4-FFF2-40B4-BE49-F238E27FC236}">
                <a16:creationId xmlns:a16="http://schemas.microsoft.com/office/drawing/2014/main" id="{7011488E-5F12-9A18-AC92-16C3FEA7C6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1a4aac43_0_7:notes">
            <a:extLst>
              <a:ext uri="{FF2B5EF4-FFF2-40B4-BE49-F238E27FC236}">
                <a16:creationId xmlns:a16="http://schemas.microsoft.com/office/drawing/2014/main" id="{C2712878-6701-41EE-BBAA-CDE7792D0D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60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119C8AA-8D28-456E-2C0D-7BA54B4C7A80}"/>
            </a:ext>
          </a:extLst>
        </p:cNvPr>
        <p:cNvGrpSpPr/>
        <p:nvPr/>
      </p:nvGrpSpPr>
      <p:grpSpPr>
        <a:xfrm>
          <a:off x="0" y="0"/>
          <a:ext cx="0" cy="0"/>
          <a:chOff x="0" y="0"/>
          <a:chExt cx="0" cy="0"/>
        </a:xfrm>
      </p:grpSpPr>
      <p:sp>
        <p:nvSpPr>
          <p:cNvPr id="120" name="Google Shape;120;g2b61a4aac43_0_7:notes">
            <a:extLst>
              <a:ext uri="{FF2B5EF4-FFF2-40B4-BE49-F238E27FC236}">
                <a16:creationId xmlns:a16="http://schemas.microsoft.com/office/drawing/2014/main" id="{2C1DB14E-5A3B-CC5D-5E27-C2B2D86B8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1a4aac43_0_7:notes">
            <a:extLst>
              <a:ext uri="{FF2B5EF4-FFF2-40B4-BE49-F238E27FC236}">
                <a16:creationId xmlns:a16="http://schemas.microsoft.com/office/drawing/2014/main" id="{DEC918C0-34FC-B4EF-2428-BDC4559A18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889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61a4aac4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61a4aac4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1F68A96F-EA4B-6BF5-94D2-422301E2B31C}"/>
            </a:ext>
          </a:extLst>
        </p:cNvPr>
        <p:cNvGrpSpPr/>
        <p:nvPr/>
      </p:nvGrpSpPr>
      <p:grpSpPr>
        <a:xfrm>
          <a:off x="0" y="0"/>
          <a:ext cx="0" cy="0"/>
          <a:chOff x="0" y="0"/>
          <a:chExt cx="0" cy="0"/>
        </a:xfrm>
      </p:grpSpPr>
      <p:sp>
        <p:nvSpPr>
          <p:cNvPr id="126" name="Google Shape;126;g2b61a4aac43_0_12:notes">
            <a:extLst>
              <a:ext uri="{FF2B5EF4-FFF2-40B4-BE49-F238E27FC236}">
                <a16:creationId xmlns:a16="http://schemas.microsoft.com/office/drawing/2014/main" id="{A383EA4A-75B6-4FD8-8321-F315CDC7C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61a4aac43_0_12:notes">
            <a:extLst>
              <a:ext uri="{FF2B5EF4-FFF2-40B4-BE49-F238E27FC236}">
                <a16:creationId xmlns:a16="http://schemas.microsoft.com/office/drawing/2014/main" id="{C2097F8F-750E-DA8C-FF3D-885C525D4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1238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1076561"/>
            <a:ext cx="7772400" cy="426148"/>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14"/>
          <p:cNvSpPr txBox="1">
            <a:spLocks noGrp="1"/>
          </p:cNvSpPr>
          <p:nvPr>
            <p:ph type="sldNum" idx="12"/>
          </p:nvPr>
        </p:nvSpPr>
        <p:spPr>
          <a:xfrm>
            <a:off x="7761587" y="4712602"/>
            <a:ext cx="1257220" cy="29671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
        <p:nvSpPr>
          <p:cNvPr id="67" name="Google Shape;67;p14"/>
          <p:cNvSpPr txBox="1">
            <a:spLocks noGrp="1"/>
          </p:cNvSpPr>
          <p:nvPr>
            <p:ph type="body" idx="1"/>
          </p:nvPr>
        </p:nvSpPr>
        <p:spPr>
          <a:xfrm>
            <a:off x="699247" y="1492624"/>
            <a:ext cx="7785847" cy="310627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3888" y="1048871"/>
            <a:ext cx="7886700" cy="44375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6"/>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6"/>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623888" y="1048871"/>
            <a:ext cx="7886700" cy="44375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3800"/>
              <a:buFont typeface="Times New Roman"/>
              <a:buNone/>
              <a:defRPr sz="38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7"/>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9" name="Google Shape;79;p17"/>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23888" y="1048871"/>
            <a:ext cx="7886700" cy="44375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3800"/>
              <a:buFont typeface="Times New Roman"/>
              <a:buNone/>
              <a:defRPr sz="38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8"/>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3" name="Google Shape;83;p18"/>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Section Header">
  <p:cSld name="5_Section Header">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623888" y="1048871"/>
            <a:ext cx="7886700" cy="44375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20"/>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20"/>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Section Header">
  <p:cSld name="6_Section Header">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623888" y="1048871"/>
            <a:ext cx="7886700" cy="44375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3800"/>
              <a:buFont typeface="Times New Roman"/>
              <a:buNone/>
              <a:defRPr sz="38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1"/>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1"/>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Section Header">
  <p:cSld name="7_Section Header">
    <p:spTree>
      <p:nvGrpSpPr>
        <p:cNvPr id="1" name="Shape 96"/>
        <p:cNvGrpSpPr/>
        <p:nvPr/>
      </p:nvGrpSpPr>
      <p:grpSpPr>
        <a:xfrm>
          <a:off x="0" y="0"/>
          <a:ext cx="0" cy="0"/>
          <a:chOff x="0" y="0"/>
          <a:chExt cx="0" cy="0"/>
        </a:xfrm>
      </p:grpSpPr>
      <p:sp>
        <p:nvSpPr>
          <p:cNvPr id="97" name="Google Shape;97;p22"/>
          <p:cNvSpPr txBox="1">
            <a:spLocks noGrp="1"/>
          </p:cNvSpPr>
          <p:nvPr>
            <p:ph type="body" idx="1"/>
          </p:nvPr>
        </p:nvSpPr>
        <p:spPr>
          <a:xfrm>
            <a:off x="623888" y="1613647"/>
            <a:ext cx="7886700" cy="29535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6600"/>
              <a:buNone/>
              <a:defRPr sz="6600" b="1">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8" name="Google Shape;98;p22"/>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642097" y="1050975"/>
            <a:ext cx="7886700" cy="252930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52" name="Google Shape;52;p13"/>
          <p:cNvGrpSpPr/>
          <p:nvPr/>
        </p:nvGrpSpPr>
        <p:grpSpPr>
          <a:xfrm>
            <a:off x="0" y="4561814"/>
            <a:ext cx="9144000" cy="628109"/>
            <a:chOff x="-4763" y="5993829"/>
            <a:chExt cx="9144000" cy="837478"/>
          </a:xfrm>
        </p:grpSpPr>
        <p:grpSp>
          <p:nvGrpSpPr>
            <p:cNvPr id="53" name="Google Shape;53;p13"/>
            <p:cNvGrpSpPr/>
            <p:nvPr/>
          </p:nvGrpSpPr>
          <p:grpSpPr>
            <a:xfrm>
              <a:off x="-4763" y="5993829"/>
              <a:ext cx="9144000" cy="837478"/>
              <a:chOff x="180680" y="6107904"/>
              <a:chExt cx="8935040" cy="748942"/>
            </a:xfrm>
          </p:grpSpPr>
          <p:sp>
            <p:nvSpPr>
              <p:cNvPr id="54" name="Google Shape;54;p13"/>
              <p:cNvSpPr txBox="1"/>
              <p:nvPr/>
            </p:nvSpPr>
            <p:spPr>
              <a:xfrm>
                <a:off x="180680" y="6108569"/>
                <a:ext cx="8935040" cy="74801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Times New Roman"/>
                  <a:buNone/>
                </a:pPr>
                <a:br>
                  <a:rPr lang="en-GB" sz="2400" b="1" i="0" u="none" strike="noStrike" cap="none" dirty="0">
                    <a:solidFill>
                      <a:schemeClr val="dk1"/>
                    </a:solidFill>
                    <a:latin typeface="Times New Roman"/>
                    <a:ea typeface="Times New Roman"/>
                    <a:cs typeface="Times New Roman"/>
                    <a:sym typeface="Times New Roman"/>
                  </a:rPr>
                </a:br>
                <a:endParaRPr sz="2400" b="1" i="0" u="none" strike="noStrike" cap="none" dirty="0">
                  <a:solidFill>
                    <a:schemeClr val="dk1"/>
                  </a:solidFill>
                  <a:latin typeface="Times New Roman"/>
                  <a:ea typeface="Times New Roman"/>
                  <a:cs typeface="Times New Roman"/>
                  <a:sym typeface="Times New Roman"/>
                </a:endParaRPr>
              </a:p>
            </p:txBody>
          </p:sp>
          <p:pic>
            <p:nvPicPr>
              <p:cNvPr id="55" name="Google Shape;55;p13"/>
              <p:cNvPicPr preferRelativeResize="0"/>
              <p:nvPr/>
            </p:nvPicPr>
            <p:blipFill rotWithShape="1">
              <a:blip r:embed="rId9">
                <a:alphaModFix/>
              </a:blip>
              <a:srcRect/>
              <a:stretch/>
            </p:blipFill>
            <p:spPr>
              <a:xfrm>
                <a:off x="3910246" y="6133310"/>
                <a:ext cx="958032" cy="715329"/>
              </a:xfrm>
              <a:prstGeom prst="rect">
                <a:avLst/>
              </a:prstGeom>
              <a:noFill/>
              <a:ln>
                <a:noFill/>
              </a:ln>
            </p:spPr>
          </p:pic>
          <p:pic>
            <p:nvPicPr>
              <p:cNvPr id="56" name="Google Shape;56;p13"/>
              <p:cNvPicPr preferRelativeResize="0"/>
              <p:nvPr/>
            </p:nvPicPr>
            <p:blipFill rotWithShape="1">
              <a:blip r:embed="rId10">
                <a:alphaModFix/>
              </a:blip>
              <a:srcRect/>
              <a:stretch/>
            </p:blipFill>
            <p:spPr>
              <a:xfrm>
                <a:off x="687875" y="6133311"/>
                <a:ext cx="873158" cy="698524"/>
              </a:xfrm>
              <a:prstGeom prst="rect">
                <a:avLst/>
              </a:prstGeom>
              <a:noFill/>
              <a:ln>
                <a:noFill/>
              </a:ln>
            </p:spPr>
          </p:pic>
          <p:pic>
            <p:nvPicPr>
              <p:cNvPr id="57" name="Google Shape;57;p13"/>
              <p:cNvPicPr preferRelativeResize="0"/>
              <p:nvPr/>
            </p:nvPicPr>
            <p:blipFill rotWithShape="1">
              <a:blip r:embed="rId11">
                <a:alphaModFix/>
              </a:blip>
              <a:srcRect/>
              <a:stretch/>
            </p:blipFill>
            <p:spPr>
              <a:xfrm>
                <a:off x="1933281" y="6107904"/>
                <a:ext cx="1624896" cy="748942"/>
              </a:xfrm>
              <a:prstGeom prst="rect">
                <a:avLst/>
              </a:prstGeom>
              <a:noFill/>
              <a:ln>
                <a:noFill/>
              </a:ln>
            </p:spPr>
          </p:pic>
        </p:grpSp>
        <p:pic>
          <p:nvPicPr>
            <p:cNvPr id="58" name="Google Shape;58;p13"/>
            <p:cNvPicPr preferRelativeResize="0"/>
            <p:nvPr/>
          </p:nvPicPr>
          <p:blipFill rotWithShape="1">
            <a:blip r:embed="rId12">
              <a:alphaModFix/>
            </a:blip>
            <a:srcRect/>
            <a:stretch/>
          </p:blipFill>
          <p:spPr>
            <a:xfrm>
              <a:off x="5245309" y="6022238"/>
              <a:ext cx="1484385" cy="742193"/>
            </a:xfrm>
            <a:prstGeom prst="rect">
              <a:avLst/>
            </a:prstGeom>
            <a:noFill/>
            <a:ln>
              <a:noFill/>
            </a:ln>
          </p:spPr>
        </p:pic>
      </p:grpSp>
      <p:grpSp>
        <p:nvGrpSpPr>
          <p:cNvPr id="59" name="Google Shape;59;p13"/>
          <p:cNvGrpSpPr/>
          <p:nvPr/>
        </p:nvGrpSpPr>
        <p:grpSpPr>
          <a:xfrm>
            <a:off x="0" y="0"/>
            <a:ext cx="9144000" cy="963148"/>
            <a:chOff x="0" y="0"/>
            <a:chExt cx="9144000" cy="1284197"/>
          </a:xfrm>
        </p:grpSpPr>
        <p:sp>
          <p:nvSpPr>
            <p:cNvPr id="60" name="Google Shape;60;p13"/>
            <p:cNvSpPr txBox="1"/>
            <p:nvPr/>
          </p:nvSpPr>
          <p:spPr>
            <a:xfrm>
              <a:off x="0" y="3307"/>
              <a:ext cx="9144000" cy="1211132"/>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400"/>
                <a:buFont typeface="Times New Roman"/>
                <a:buNone/>
              </a:pPr>
              <a:r>
                <a:rPr lang="en-GB" sz="2400" b="1" i="0" u="none" strike="noStrike" cap="none" dirty="0">
                  <a:solidFill>
                    <a:schemeClr val="lt1"/>
                  </a:solidFill>
                  <a:latin typeface="Times New Roman"/>
                  <a:ea typeface="Times New Roman"/>
                  <a:cs typeface="Times New Roman"/>
                  <a:sym typeface="Times New Roman"/>
                </a:rPr>
                <a:t>Bangalore Institute of Technology</a:t>
              </a:r>
              <a:br>
                <a:rPr lang="en-GB" sz="2800" b="1" i="0" u="none" strike="noStrike" cap="none" dirty="0">
                  <a:solidFill>
                    <a:schemeClr val="lt1"/>
                  </a:solidFill>
                  <a:latin typeface="Times New Roman"/>
                  <a:ea typeface="Times New Roman"/>
                  <a:cs typeface="Times New Roman"/>
                  <a:sym typeface="Times New Roman"/>
                </a:rPr>
              </a:br>
              <a:r>
                <a:rPr lang="en-GB" sz="1600" b="0" i="0" u="none" strike="noStrike" cap="none" dirty="0">
                  <a:solidFill>
                    <a:schemeClr val="lt1"/>
                  </a:solidFill>
                  <a:latin typeface="Times New Roman"/>
                  <a:ea typeface="Times New Roman"/>
                  <a:cs typeface="Times New Roman"/>
                  <a:sym typeface="Times New Roman"/>
                </a:rPr>
                <a:t>K.R. Road, V.V. Pura, Bengaluru.-560004.</a:t>
              </a:r>
              <a:br>
                <a:rPr lang="en-GB" sz="1600" b="0" i="0" u="none" strike="noStrike" cap="none" dirty="0">
                  <a:solidFill>
                    <a:schemeClr val="lt1"/>
                  </a:solidFill>
                  <a:latin typeface="Times New Roman"/>
                  <a:ea typeface="Times New Roman"/>
                  <a:cs typeface="Times New Roman"/>
                  <a:sym typeface="Times New Roman"/>
                </a:rPr>
              </a:br>
              <a:r>
                <a:rPr lang="en-GB" sz="2400" b="1" i="0" u="none" strike="noStrike" cap="none" dirty="0">
                  <a:solidFill>
                    <a:schemeClr val="lt1"/>
                  </a:solidFill>
                  <a:latin typeface="Times New Roman"/>
                  <a:ea typeface="Times New Roman"/>
                  <a:cs typeface="Times New Roman"/>
                  <a:sym typeface="Times New Roman"/>
                </a:rPr>
                <a:t>D</a:t>
              </a:r>
              <a:r>
                <a:rPr lang="en-GB" sz="2000" b="1" i="0" u="none" strike="noStrike" cap="none" dirty="0">
                  <a:solidFill>
                    <a:schemeClr val="lt1"/>
                  </a:solidFill>
                  <a:latin typeface="Times New Roman"/>
                  <a:ea typeface="Times New Roman"/>
                  <a:cs typeface="Times New Roman"/>
                  <a:sym typeface="Times New Roman"/>
                </a:rPr>
                <a:t>epartment of Computer Science &amp; Engineering</a:t>
              </a:r>
              <a:br>
                <a:rPr lang="en-GB" sz="2000" b="1" i="0" u="none" strike="noStrike" cap="none" dirty="0">
                  <a:solidFill>
                    <a:schemeClr val="lt1"/>
                  </a:solidFill>
                  <a:latin typeface="Times New Roman"/>
                  <a:ea typeface="Times New Roman"/>
                  <a:cs typeface="Times New Roman"/>
                  <a:sym typeface="Times New Roman"/>
                </a:rPr>
              </a:br>
              <a:br>
                <a:rPr lang="en-GB" sz="2400" b="1" i="0" u="none" strike="noStrike" cap="none" dirty="0">
                  <a:solidFill>
                    <a:schemeClr val="dk1"/>
                  </a:solidFill>
                  <a:latin typeface="Times New Roman"/>
                  <a:ea typeface="Times New Roman"/>
                  <a:cs typeface="Times New Roman"/>
                  <a:sym typeface="Times New Roman"/>
                </a:rPr>
              </a:br>
              <a:endParaRPr sz="2400" b="1" i="0" u="none" strike="noStrike" cap="none" dirty="0">
                <a:solidFill>
                  <a:schemeClr val="dk1"/>
                </a:solidFill>
                <a:latin typeface="Times New Roman"/>
                <a:ea typeface="Times New Roman"/>
                <a:cs typeface="Times New Roman"/>
                <a:sym typeface="Times New Roman"/>
              </a:endParaRPr>
            </a:p>
          </p:txBody>
        </p:sp>
        <p:pic>
          <p:nvPicPr>
            <p:cNvPr id="61" name="Google Shape;61;p13"/>
            <p:cNvPicPr preferRelativeResize="0"/>
            <p:nvPr/>
          </p:nvPicPr>
          <p:blipFill rotWithShape="1">
            <a:blip r:embed="rId13">
              <a:alphaModFix/>
            </a:blip>
            <a:srcRect/>
            <a:stretch/>
          </p:blipFill>
          <p:spPr>
            <a:xfrm>
              <a:off x="152400" y="0"/>
              <a:ext cx="1081429" cy="1284197"/>
            </a:xfrm>
            <a:prstGeom prst="rect">
              <a:avLst/>
            </a:prstGeom>
            <a:noFill/>
            <a:ln>
              <a:noFill/>
            </a:ln>
          </p:spPr>
        </p:pic>
        <p:pic>
          <p:nvPicPr>
            <p:cNvPr id="62" name="Google Shape;62;p13"/>
            <p:cNvPicPr preferRelativeResize="0"/>
            <p:nvPr/>
          </p:nvPicPr>
          <p:blipFill rotWithShape="1">
            <a:blip r:embed="rId14">
              <a:alphaModFix/>
            </a:blip>
            <a:srcRect/>
            <a:stretch/>
          </p:blipFill>
          <p:spPr>
            <a:xfrm>
              <a:off x="7990107" y="76200"/>
              <a:ext cx="1081430" cy="1070317"/>
            </a:xfrm>
            <a:prstGeom prst="rect">
              <a:avLst/>
            </a:prstGeom>
            <a:noFill/>
            <a:ln>
              <a:noFill/>
            </a:ln>
          </p:spPr>
        </p:pic>
      </p:grpSp>
      <p:sp>
        <p:nvSpPr>
          <p:cNvPr id="63" name="Google Shape;63;p13"/>
          <p:cNvSpPr txBox="1">
            <a:spLocks noGrp="1"/>
          </p:cNvSpPr>
          <p:nvPr>
            <p:ph type="sldNum" idx="12"/>
          </p:nvPr>
        </p:nvSpPr>
        <p:spPr>
          <a:xfrm>
            <a:off x="6789254" y="4817268"/>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5"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ctrTitle"/>
          </p:nvPr>
        </p:nvSpPr>
        <p:spPr>
          <a:xfrm>
            <a:off x="487600" y="1049255"/>
            <a:ext cx="7772400" cy="11106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4200"/>
              <a:buFont typeface="Arial"/>
              <a:buNone/>
            </a:pPr>
            <a:r>
              <a:rPr lang="en-IN" sz="3800" u="sng" dirty="0">
                <a:latin typeface="Times New Roman"/>
                <a:ea typeface="Times New Roman"/>
                <a:cs typeface="Times New Roman"/>
                <a:sym typeface="Times New Roman"/>
              </a:rPr>
              <a:t>Bitcoin Price Movement Clustering</a:t>
            </a:r>
            <a:endParaRPr sz="3800" u="sng" dirty="0">
              <a:latin typeface="Times New Roman"/>
              <a:ea typeface="Times New Roman"/>
              <a:cs typeface="Times New Roman"/>
              <a:sym typeface="Times New Roman"/>
            </a:endParaRPr>
          </a:p>
        </p:txBody>
      </p:sp>
      <p:sp>
        <p:nvSpPr>
          <p:cNvPr id="104" name="Google Shape;104;p23"/>
          <p:cNvSpPr txBox="1"/>
          <p:nvPr/>
        </p:nvSpPr>
        <p:spPr>
          <a:xfrm>
            <a:off x="5800287" y="3150052"/>
            <a:ext cx="3284239" cy="1442223"/>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GB" sz="1800" dirty="0">
                <a:latin typeface="Times New Roman"/>
                <a:ea typeface="Times New Roman"/>
                <a:cs typeface="Times New Roman"/>
                <a:sym typeface="Times New Roman"/>
              </a:rPr>
              <a:t>        Presented by </a:t>
            </a:r>
            <a:endParaRPr sz="1800" dirty="0">
              <a:latin typeface="Times New Roman"/>
              <a:ea typeface="Times New Roman"/>
              <a:cs typeface="Times New Roman"/>
              <a:sym typeface="Times New Roman"/>
            </a:endParaRPr>
          </a:p>
        </p:txBody>
      </p:sp>
      <p:graphicFrame>
        <p:nvGraphicFramePr>
          <p:cNvPr id="105" name="Google Shape;105;p23"/>
          <p:cNvGraphicFramePr/>
          <p:nvPr>
            <p:extLst>
              <p:ext uri="{D42A27DB-BD31-4B8C-83A1-F6EECF244321}">
                <p14:modId xmlns:p14="http://schemas.microsoft.com/office/powerpoint/2010/main" val="3926306095"/>
              </p:ext>
            </p:extLst>
          </p:nvPr>
        </p:nvGraphicFramePr>
        <p:xfrm>
          <a:off x="5531004" y="3508916"/>
          <a:ext cx="3553522" cy="974463"/>
        </p:xfrm>
        <a:graphic>
          <a:graphicData uri="http://schemas.openxmlformats.org/drawingml/2006/table">
            <a:tbl>
              <a:tblPr>
                <a:noFill/>
                <a:tableStyleId>{A280A90C-E20C-4ED6-8718-F8E4C1831385}</a:tableStyleId>
              </a:tblPr>
              <a:tblGrid>
                <a:gridCol w="1776761">
                  <a:extLst>
                    <a:ext uri="{9D8B030D-6E8A-4147-A177-3AD203B41FA5}">
                      <a16:colId xmlns:a16="http://schemas.microsoft.com/office/drawing/2014/main" val="20000"/>
                    </a:ext>
                  </a:extLst>
                </a:gridCol>
                <a:gridCol w="1776761">
                  <a:extLst>
                    <a:ext uri="{9D8B030D-6E8A-4147-A177-3AD203B41FA5}">
                      <a16:colId xmlns:a16="http://schemas.microsoft.com/office/drawing/2014/main" val="20001"/>
                    </a:ext>
                  </a:extLst>
                </a:gridCol>
              </a:tblGrid>
              <a:tr h="578253">
                <a:tc>
                  <a:txBody>
                    <a:bodyPr/>
                    <a:lstStyle/>
                    <a:p>
                      <a:pPr marL="0" lvl="0" indent="0" algn="ctr" rtl="0">
                        <a:spcBef>
                          <a:spcPts val="0"/>
                        </a:spcBef>
                        <a:spcAft>
                          <a:spcPts val="0"/>
                        </a:spcAft>
                        <a:buNone/>
                      </a:pPr>
                      <a:r>
                        <a:rPr lang="en-GB" b="1" dirty="0">
                          <a:latin typeface="Times New Roman"/>
                          <a:ea typeface="Times New Roman"/>
                          <a:cs typeface="Times New Roman"/>
                          <a:sym typeface="Times New Roman"/>
                        </a:rPr>
                        <a:t>1BI22CS411</a:t>
                      </a:r>
                      <a:endParaRPr b="1" dirty="0">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latin typeface="Times New Roman"/>
                          <a:ea typeface="Times New Roman"/>
                          <a:cs typeface="Times New Roman"/>
                          <a:sym typeface="Times New Roman"/>
                        </a:rPr>
                        <a:t>Shivakumar </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5854">
                <a:tc>
                  <a:txBody>
                    <a:bodyPr/>
                    <a:lstStyle/>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0DA2E6C1-4F24-68F2-4A76-8C8215155257}"/>
              </a:ext>
            </a:extLst>
          </p:cNvPr>
          <p:cNvSpPr txBox="1"/>
          <p:nvPr/>
        </p:nvSpPr>
        <p:spPr>
          <a:xfrm>
            <a:off x="2007220" y="2639122"/>
            <a:ext cx="4408448" cy="95410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Under the Guidance of</a:t>
            </a:r>
          </a:p>
          <a:p>
            <a:pPr algn="ctr"/>
            <a:r>
              <a:rPr lang="en-US" sz="1400" b="1" dirty="0">
                <a:latin typeface="Times New Roman" panose="02020603050405020304" pitchFamily="18" charset="0"/>
                <a:cs typeface="Times New Roman" panose="02020603050405020304" pitchFamily="18" charset="0"/>
              </a:rPr>
              <a:t>Prof. Mahalakshmi C.V</a:t>
            </a:r>
          </a:p>
          <a:p>
            <a:pPr algn="ctr"/>
            <a:r>
              <a:rPr lang="en-IN" dirty="0">
                <a:latin typeface="Times New Roman" panose="02020603050405020304" pitchFamily="18" charset="0"/>
                <a:cs typeface="Times New Roman" panose="02020603050405020304" pitchFamily="18" charset="0"/>
              </a:rPr>
              <a:t>Assistant Professor</a:t>
            </a:r>
          </a:p>
          <a:p>
            <a:pPr algn="ctr"/>
            <a:r>
              <a:rPr lang="en-IN" dirty="0">
                <a:latin typeface="Times New Roman" panose="02020603050405020304" pitchFamily="18" charset="0"/>
                <a:cs typeface="Times New Roman" panose="02020603050405020304" pitchFamily="18" charset="0"/>
              </a:rPr>
              <a:t>Bangalore Institute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ctrTitle"/>
          </p:nvPr>
        </p:nvSpPr>
        <p:spPr>
          <a:xfrm>
            <a:off x="633761" y="979917"/>
            <a:ext cx="7772400" cy="426148"/>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GB" sz="3200" dirty="0">
                <a:latin typeface="Times New Roman"/>
                <a:ea typeface="Times New Roman"/>
                <a:cs typeface="Times New Roman"/>
                <a:sym typeface="Times New Roman"/>
              </a:rPr>
              <a:t>Methodology/Algorithm</a:t>
            </a:r>
            <a:endParaRPr sz="3200" dirty="0">
              <a:latin typeface="Times New Roman"/>
              <a:ea typeface="Times New Roman"/>
              <a:cs typeface="Times New Roman"/>
              <a:sym typeface="Times New Roman"/>
            </a:endParaRPr>
          </a:p>
        </p:txBody>
      </p:sp>
      <p:sp>
        <p:nvSpPr>
          <p:cNvPr id="136" name="Google Shape;136;p28"/>
          <p:cNvSpPr txBox="1">
            <a:spLocks noGrp="1"/>
          </p:cNvSpPr>
          <p:nvPr>
            <p:ph type="body" idx="1"/>
          </p:nvPr>
        </p:nvSpPr>
        <p:spPr>
          <a:xfrm>
            <a:off x="692523" y="1314204"/>
            <a:ext cx="7758953" cy="3592333"/>
          </a:xfrm>
          <a:prstGeom prst="rect">
            <a:avLst/>
          </a:prstGeom>
        </p:spPr>
        <p:txBody>
          <a:bodyPr spcFirstLastPara="1" wrap="square" lIns="91425" tIns="45700" rIns="91425" bIns="45700" anchor="t" anchorCtr="0">
            <a:normAutofit/>
          </a:bodyPr>
          <a:lstStyle/>
          <a:p>
            <a:pPr marL="0" indent="0" algn="l">
              <a:lnSpc>
                <a:spcPct val="100000"/>
              </a:lnSpc>
              <a:spcBef>
                <a:spcPts val="600"/>
              </a:spcBef>
              <a:buSzPts val="440"/>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Support Vector Machines (SVM)</a:t>
            </a:r>
            <a:endParaRPr lang="en-US" b="1" i="0" dirty="0">
              <a:solidFill>
                <a:srgbClr val="202124"/>
              </a:solidFill>
              <a:effectLst/>
              <a:latin typeface="Times New Roman" panose="02020603050405020304" pitchFamily="18" charset="0"/>
              <a:cs typeface="Times New Roman" panose="02020603050405020304" pitchFamily="18" charset="0"/>
            </a:endParaRPr>
          </a:p>
          <a:p>
            <a:pPr marL="0" indent="0" algn="just">
              <a:lnSpc>
                <a:spcPct val="100000"/>
              </a:lnSpc>
              <a:spcBef>
                <a:spcPts val="600"/>
              </a:spcBef>
              <a:buSzPts val="440"/>
            </a:pPr>
            <a:r>
              <a:rPr lang="en-US" sz="1600" b="0" i="0" dirty="0">
                <a:solidFill>
                  <a:srgbClr val="0D0D0D"/>
                </a:solidFill>
                <a:effectLst/>
                <a:latin typeface="Söhne"/>
              </a:rPr>
              <a:t>Support Vector Machine (SVM) algorithm is utilized to predict the daily price movement of a cryptocurrency. (Initialization)</a:t>
            </a:r>
            <a:r>
              <a:rPr kumimoji="0" lang="en-US" altLang="en-US" sz="1600" b="0" i="0" u="none" strike="noStrike" cap="none" normalizeH="0" baseline="0" dirty="0">
                <a:ln>
                  <a:noFill/>
                </a:ln>
                <a:solidFill>
                  <a:srgbClr val="0D0D0D"/>
                </a:solidFill>
                <a:effectLst/>
                <a:latin typeface="Söhne"/>
              </a:rPr>
              <a:t>The </a:t>
            </a:r>
            <a:r>
              <a:rPr kumimoji="0" lang="en-US" altLang="en-US" sz="1600" b="1" i="0" u="none" strike="noStrike" cap="none" normalizeH="0" baseline="0" dirty="0">
                <a:ln>
                  <a:noFill/>
                </a:ln>
                <a:solidFill>
                  <a:srgbClr val="0D0D0D"/>
                </a:solidFill>
                <a:effectLst/>
                <a:latin typeface="Söhne Mono"/>
              </a:rPr>
              <a:t>SVC</a:t>
            </a:r>
            <a:r>
              <a:rPr kumimoji="0" lang="en-US" altLang="en-US" sz="1600" b="0" i="0" u="none" strike="noStrike" cap="none" normalizeH="0" baseline="0" dirty="0">
                <a:ln>
                  <a:noFill/>
                </a:ln>
                <a:solidFill>
                  <a:srgbClr val="0D0D0D"/>
                </a:solidFill>
                <a:effectLst/>
                <a:latin typeface="Söhne"/>
              </a:rPr>
              <a:t> class from scikit-learn is used to initialize an SVM classifier.</a:t>
            </a:r>
            <a:r>
              <a:rPr kumimoji="0" lang="en-US" altLang="en-US" sz="1600" b="1" i="0" u="none" strike="noStrike" cap="none" normalizeH="0" baseline="0" dirty="0">
                <a:ln>
                  <a:noFill/>
                </a:ln>
                <a:solidFill>
                  <a:srgbClr val="0D0D0D"/>
                </a:solidFill>
                <a:effectLst/>
                <a:latin typeface="Söhne"/>
              </a:rPr>
              <a:t> </a:t>
            </a:r>
            <a:r>
              <a:rPr kumimoji="0" lang="en-US" altLang="en-US" sz="1600" i="0" u="none" strike="noStrike" cap="none" normalizeH="0" baseline="0" dirty="0">
                <a:ln>
                  <a:noFill/>
                </a:ln>
                <a:solidFill>
                  <a:srgbClr val="0D0D0D"/>
                </a:solidFill>
                <a:effectLst/>
                <a:latin typeface="Söhne"/>
              </a:rPr>
              <a:t>(Training)</a:t>
            </a:r>
            <a:r>
              <a:rPr kumimoji="0" lang="en-US" altLang="en-US" sz="1600" b="0" i="0" u="none" strike="noStrike" cap="none" normalizeH="0" baseline="0" dirty="0">
                <a:ln>
                  <a:noFill/>
                </a:ln>
                <a:solidFill>
                  <a:srgbClr val="0D0D0D"/>
                </a:solidFill>
                <a:effectLst/>
                <a:latin typeface="Söhne"/>
              </a:rPr>
              <a:t> The fit method is called to train the SVM classifier on the training set (</a:t>
            </a:r>
            <a:r>
              <a:rPr kumimoji="0" lang="en-US" altLang="en-US" sz="1600" b="1" i="0" u="none" strike="noStrike" cap="none" normalizeH="0" baseline="0" dirty="0" err="1">
                <a:ln>
                  <a:noFill/>
                </a:ln>
                <a:solidFill>
                  <a:srgbClr val="0D0D0D"/>
                </a:solidFill>
                <a:effectLst/>
                <a:latin typeface="Söhne Mono"/>
              </a:rPr>
              <a:t>x_train</a:t>
            </a:r>
            <a:r>
              <a:rPr kumimoji="0" lang="en-US" altLang="en-US" sz="1600" b="0" i="0" u="none" strike="noStrike" cap="none" normalizeH="0" baseline="0" dirty="0">
                <a:ln>
                  <a:noFill/>
                </a:ln>
                <a:solidFill>
                  <a:srgbClr val="0D0D0D"/>
                </a:solidFill>
                <a:effectLst/>
                <a:latin typeface="Söhne"/>
              </a:rPr>
              <a:t> and </a:t>
            </a:r>
            <a:r>
              <a:rPr kumimoji="0" lang="en-US" altLang="en-US" sz="1600" b="1" i="0" u="none" strike="noStrike" cap="none" normalizeH="0" baseline="0" dirty="0" err="1">
                <a:ln>
                  <a:noFill/>
                </a:ln>
                <a:solidFill>
                  <a:srgbClr val="0D0D0D"/>
                </a:solidFill>
                <a:effectLst/>
                <a:latin typeface="Söhne Mono"/>
              </a:rPr>
              <a:t>y_train</a:t>
            </a:r>
            <a:r>
              <a:rPr kumimoji="0" lang="en-US" altLang="en-US" sz="1600" b="0" i="0" u="none" strike="noStrike" cap="none" normalizeH="0" baseline="0" dirty="0">
                <a:ln>
                  <a:noFill/>
                </a:ln>
                <a:solidFill>
                  <a:srgbClr val="0D0D0D"/>
                </a:solidFill>
                <a:effectLst/>
                <a:latin typeface="Söhne"/>
              </a:rPr>
              <a:t>).</a:t>
            </a:r>
            <a:r>
              <a:rPr kumimoji="0" lang="en-US" altLang="en-US" sz="1600" b="0" i="0" u="none" strike="noStrike" cap="none" normalizeH="0" baseline="0" dirty="0">
                <a:ln>
                  <a:noFill/>
                </a:ln>
                <a:solidFill>
                  <a:schemeClr val="tx1"/>
                </a:solidFill>
                <a:effectLst/>
              </a:rPr>
              <a:t> </a:t>
            </a:r>
            <a:r>
              <a:rPr lang="en-US" altLang="en-US" sz="1600" dirty="0">
                <a:solidFill>
                  <a:schemeClr val="tx1"/>
                </a:solidFill>
              </a:rPr>
              <a:t>T</a:t>
            </a:r>
            <a:r>
              <a:rPr kumimoji="0" lang="en-US" altLang="en-US" sz="1600" b="0" i="0" u="none" strike="noStrike" cap="none" normalizeH="0" baseline="0" dirty="0">
                <a:ln>
                  <a:noFill/>
                </a:ln>
                <a:solidFill>
                  <a:schemeClr val="tx1"/>
                </a:solidFill>
                <a:effectLst/>
              </a:rPr>
              <a:t>he SVM model is trained, evaluated, and visualized in the provided code. The visualization helps in understanding how the SVM model separates the classes in the feature space.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D0D0D"/>
                </a:solidFill>
                <a:effectLst/>
                <a:latin typeface="Söhne"/>
              </a:rPr>
              <a:t>The trained SVM classifier (</a:t>
            </a:r>
            <a:r>
              <a:rPr kumimoji="0" lang="en-US" altLang="en-US" sz="1600" b="1" i="0" u="none" strike="noStrike" cap="none" normalizeH="0" baseline="0" dirty="0" err="1">
                <a:ln>
                  <a:noFill/>
                </a:ln>
                <a:solidFill>
                  <a:srgbClr val="0D0D0D"/>
                </a:solidFill>
                <a:effectLst/>
                <a:latin typeface="Söhne Mono"/>
              </a:rPr>
              <a:t>clus</a:t>
            </a:r>
            <a:r>
              <a:rPr kumimoji="0" lang="en-US" altLang="en-US" sz="1600" b="0" i="0" u="none" strike="noStrike" cap="none" normalizeH="0" baseline="0" dirty="0">
                <a:ln>
                  <a:noFill/>
                </a:ln>
                <a:solidFill>
                  <a:srgbClr val="0D0D0D"/>
                </a:solidFill>
                <a:effectLst/>
                <a:latin typeface="Söhne"/>
              </a:rPr>
              <a:t>) is used to make predictions on the test set (</a:t>
            </a:r>
            <a:r>
              <a:rPr kumimoji="0" lang="en-US" altLang="en-US" sz="1600" b="1" i="0" u="none" strike="noStrike" cap="none" normalizeH="0" baseline="0" dirty="0" err="1">
                <a:ln>
                  <a:noFill/>
                </a:ln>
                <a:solidFill>
                  <a:srgbClr val="0D0D0D"/>
                </a:solidFill>
                <a:effectLst/>
                <a:latin typeface="Söhne Mono"/>
              </a:rPr>
              <a:t>x_test</a:t>
            </a:r>
            <a:r>
              <a:rPr kumimoji="0" lang="en-US" altLang="en-US" sz="1600" b="0" i="0" u="none" strike="noStrike" cap="none" normalizeH="0" baseline="0" dirty="0">
                <a:ln>
                  <a:noFill/>
                </a:ln>
                <a:solidFill>
                  <a:srgbClr val="0D0D0D"/>
                </a:solidFill>
                <a:effectLst/>
                <a:latin typeface="Söhne"/>
              </a:rPr>
              <a:t>) using the </a:t>
            </a:r>
            <a:r>
              <a:rPr kumimoji="0" lang="en-US" altLang="en-US" sz="1600" b="1" i="0" u="none" strike="noStrike" cap="none" normalizeH="0" baseline="0" dirty="0">
                <a:ln>
                  <a:noFill/>
                </a:ln>
                <a:solidFill>
                  <a:srgbClr val="0D0D0D"/>
                </a:solidFill>
                <a:effectLst/>
                <a:latin typeface="Söhne Mono"/>
              </a:rPr>
              <a:t>predict</a:t>
            </a:r>
            <a:r>
              <a:rPr kumimoji="0" lang="en-US" altLang="en-US" sz="1600" b="0" i="0" u="none" strike="noStrike" cap="none" normalizeH="0" baseline="0" dirty="0">
                <a:ln>
                  <a:noFill/>
                </a:ln>
                <a:solidFill>
                  <a:srgbClr val="0D0D0D"/>
                </a:solidFill>
                <a:effectLst/>
                <a:latin typeface="Söhne"/>
              </a:rPr>
              <a:t> method.</a:t>
            </a:r>
            <a:r>
              <a:rPr kumimoji="0" lang="en-US" altLang="en-US" sz="16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D0D0D"/>
                </a:solidFill>
                <a:effectLst/>
                <a:latin typeface="Söhne Mono"/>
              </a:rPr>
              <a:t>confusion_matrix</a:t>
            </a:r>
            <a:r>
              <a:rPr kumimoji="0" lang="en-US" altLang="en-US" sz="1600" b="0" i="0" u="none" strike="noStrike" cap="none" normalizeH="0" baseline="0" dirty="0">
                <a:ln>
                  <a:noFill/>
                </a:ln>
                <a:solidFill>
                  <a:srgbClr val="0D0D0D"/>
                </a:solidFill>
                <a:effectLst/>
                <a:latin typeface="Söhne"/>
              </a:rPr>
              <a:t> from scikit-learn is used to calculate the number of true positives, true negatives, false positives, and false negatives.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D0D0D"/>
                </a:solidFill>
                <a:effectLst/>
                <a:latin typeface="Söhne Mono"/>
              </a:rPr>
              <a:t>accuracy_score</a:t>
            </a:r>
            <a:r>
              <a:rPr kumimoji="0" lang="en-US" altLang="en-US" sz="1600" b="0" i="0" u="none" strike="noStrike" cap="none" normalizeH="0" baseline="0" dirty="0">
                <a:ln>
                  <a:noFill/>
                </a:ln>
                <a:solidFill>
                  <a:srgbClr val="0D0D0D"/>
                </a:solidFill>
                <a:effectLst/>
                <a:latin typeface="Söhne"/>
              </a:rPr>
              <a:t> is used to calculate the accuracy of the SVM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algn="just">
              <a:lnSpc>
                <a:spcPct val="100000"/>
              </a:lnSpc>
              <a:spcBef>
                <a:spcPts val="600"/>
              </a:spcBef>
              <a:buSzPts val="440"/>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indent="0" algn="just">
              <a:lnSpc>
                <a:spcPct val="100000"/>
              </a:lnSpc>
              <a:spcBef>
                <a:spcPts val="600"/>
              </a:spcBef>
              <a:buSzPts val="440"/>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gn="just">
              <a:lnSpc>
                <a:spcPct val="150000"/>
              </a:lnSpc>
              <a:spcBef>
                <a:spcPts val="600"/>
              </a:spcBef>
              <a:buSzPts val="440"/>
            </a:pP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8C6B70FD-D43A-34C3-3A71-D39F964637EC}"/>
            </a:ext>
          </a:extLst>
        </p:cNvPr>
        <p:cNvGrpSpPr/>
        <p:nvPr/>
      </p:nvGrpSpPr>
      <p:grpSpPr>
        <a:xfrm>
          <a:off x="0" y="0"/>
          <a:ext cx="0" cy="0"/>
          <a:chOff x="0" y="0"/>
          <a:chExt cx="0" cy="0"/>
        </a:xfrm>
      </p:grpSpPr>
      <p:sp>
        <p:nvSpPr>
          <p:cNvPr id="136" name="Google Shape;136;p28">
            <a:extLst>
              <a:ext uri="{FF2B5EF4-FFF2-40B4-BE49-F238E27FC236}">
                <a16:creationId xmlns:a16="http://schemas.microsoft.com/office/drawing/2014/main" id="{7F93BD2B-8C34-12B9-A758-F8EB812690A2}"/>
              </a:ext>
            </a:extLst>
          </p:cNvPr>
          <p:cNvSpPr txBox="1">
            <a:spLocks noGrp="1"/>
          </p:cNvSpPr>
          <p:nvPr>
            <p:ph type="body" idx="1"/>
          </p:nvPr>
        </p:nvSpPr>
        <p:spPr>
          <a:xfrm>
            <a:off x="462065" y="1351375"/>
            <a:ext cx="7758953" cy="3592333"/>
          </a:xfrm>
          <a:prstGeom prst="rect">
            <a:avLst/>
          </a:prstGeom>
        </p:spPr>
        <p:txBody>
          <a:bodyPr spcFirstLastPara="1" wrap="square" lIns="91425" tIns="45700" rIns="91425" bIns="45700" anchor="t" anchorCtr="0">
            <a:normAutofit/>
          </a:bodyPr>
          <a:lstStyle/>
          <a:p>
            <a:pPr marL="0" indent="0" algn="l">
              <a:spcBef>
                <a:spcPts val="600"/>
              </a:spcBef>
              <a:buSzPts val="440"/>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solidFill>
                  <a:srgbClr val="0D0D0D"/>
                </a:solidFill>
                <a:effectLst/>
                <a:latin typeface="Söhne"/>
              </a:rPr>
              <a:t>(Initialization)</a:t>
            </a:r>
            <a:r>
              <a:rPr kumimoji="0" lang="en-US" altLang="en-US" sz="1600" b="0" i="0" u="none" strike="noStrike" cap="none" normalizeH="0" baseline="0" dirty="0">
                <a:ln>
                  <a:noFill/>
                </a:ln>
                <a:solidFill>
                  <a:srgbClr val="0D0D0D"/>
                </a:solidFill>
                <a:effectLst/>
                <a:latin typeface="Söhne"/>
              </a:rPr>
              <a:t> The </a:t>
            </a:r>
            <a:r>
              <a:rPr kumimoji="0" lang="en-US" altLang="en-US" sz="1100" b="1" i="0" u="none" strike="noStrike" cap="none" normalizeH="0" baseline="0" dirty="0" err="1">
                <a:ln>
                  <a:noFill/>
                </a:ln>
                <a:solidFill>
                  <a:srgbClr val="0D0D0D"/>
                </a:solidFill>
                <a:effectLst/>
                <a:latin typeface="Söhne Mono"/>
              </a:rPr>
              <a:t>RandomForestClassifier</a:t>
            </a:r>
            <a:r>
              <a:rPr kumimoji="0" lang="en-US" altLang="en-US" sz="1600" b="0" i="0" u="none" strike="noStrike" cap="none" normalizeH="0" baseline="0" dirty="0">
                <a:ln>
                  <a:noFill/>
                </a:ln>
                <a:solidFill>
                  <a:srgbClr val="0D0D0D"/>
                </a:solidFill>
                <a:effectLst/>
                <a:latin typeface="Söhne"/>
              </a:rPr>
              <a:t> class from scikit-learn is used to initialize a Random Forest classifier.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0D0D0D"/>
                </a:solidFill>
                <a:effectLst/>
                <a:latin typeface="Söhne"/>
              </a:rPr>
              <a:t>(Training) </a:t>
            </a:r>
            <a:r>
              <a:rPr kumimoji="0" lang="en-US" altLang="en-US" sz="1600" b="0" i="0" u="none" strike="noStrike" cap="none" normalizeH="0" baseline="0" dirty="0">
                <a:ln>
                  <a:noFill/>
                </a:ln>
                <a:solidFill>
                  <a:srgbClr val="0D0D0D"/>
                </a:solidFill>
                <a:effectLst/>
                <a:latin typeface="Söhne"/>
              </a:rPr>
              <a:t>The fit method is called to train the Random Forest classifier on the training set (</a:t>
            </a:r>
            <a:r>
              <a:rPr kumimoji="0" lang="en-US" altLang="en-US" sz="1400" b="1" i="0" u="none" strike="noStrike" cap="none" normalizeH="0" baseline="0" dirty="0" err="1">
                <a:ln>
                  <a:noFill/>
                </a:ln>
                <a:solidFill>
                  <a:srgbClr val="0D0D0D"/>
                </a:solidFill>
                <a:effectLst/>
                <a:latin typeface="Söhne Mono"/>
              </a:rPr>
              <a:t>x_train</a:t>
            </a:r>
            <a:r>
              <a:rPr kumimoji="0" lang="en-US" altLang="en-US" sz="1400" b="0" i="0" u="none" strike="noStrike" cap="none" normalizeH="0" baseline="0" dirty="0">
                <a:ln>
                  <a:noFill/>
                </a:ln>
                <a:solidFill>
                  <a:srgbClr val="0D0D0D"/>
                </a:solidFill>
                <a:effectLst/>
                <a:latin typeface="Söhne"/>
              </a:rPr>
              <a:t> </a:t>
            </a:r>
            <a:r>
              <a:rPr kumimoji="0" lang="en-US" altLang="en-US" sz="1600" b="0" i="0" u="none" strike="noStrike" cap="none" normalizeH="0" baseline="0" dirty="0">
                <a:ln>
                  <a:noFill/>
                </a:ln>
                <a:solidFill>
                  <a:srgbClr val="0D0D0D"/>
                </a:solidFill>
                <a:effectLst/>
                <a:latin typeface="Söhne"/>
              </a:rPr>
              <a:t>and </a:t>
            </a:r>
            <a:r>
              <a:rPr kumimoji="0" lang="en-US" altLang="en-US" sz="1400" b="1" i="0" u="none" strike="noStrike" cap="none" normalizeH="0" baseline="0" dirty="0" err="1">
                <a:ln>
                  <a:noFill/>
                </a:ln>
                <a:solidFill>
                  <a:srgbClr val="0D0D0D"/>
                </a:solidFill>
                <a:effectLst/>
                <a:latin typeface="Söhne Mono"/>
              </a:rPr>
              <a:t>y_train</a:t>
            </a:r>
            <a:r>
              <a:rPr kumimoji="0" lang="en-US" altLang="en-US" sz="1600" b="0" i="0" u="none" strike="noStrike" cap="none" normalizeH="0" baseline="0" dirty="0">
                <a:ln>
                  <a:noFill/>
                </a:ln>
                <a:solidFill>
                  <a:srgbClr val="0D0D0D"/>
                </a:solidFill>
                <a:effectLst/>
                <a:latin typeface="Söhne"/>
              </a:rPr>
              <a:t>). The trained Random Forest classifier (</a:t>
            </a:r>
            <a:r>
              <a:rPr kumimoji="0" lang="en-US" altLang="en-US" sz="1100" b="1" i="0" u="none" strike="noStrike" cap="none" normalizeH="0" baseline="0" dirty="0" err="1">
                <a:ln>
                  <a:noFill/>
                </a:ln>
                <a:solidFill>
                  <a:srgbClr val="0D0D0D"/>
                </a:solidFill>
                <a:effectLst/>
                <a:latin typeface="Söhne Mono"/>
              </a:rPr>
              <a:t>cla</a:t>
            </a:r>
            <a:r>
              <a:rPr kumimoji="0" lang="en-US" altLang="en-US" sz="1600" b="0" i="0" u="none" strike="noStrike" cap="none" normalizeH="0" baseline="0" dirty="0">
                <a:ln>
                  <a:noFill/>
                </a:ln>
                <a:solidFill>
                  <a:srgbClr val="0D0D0D"/>
                </a:solidFill>
                <a:effectLst/>
                <a:latin typeface="Söhne"/>
              </a:rPr>
              <a:t>) is used to make predictions on the test set (</a:t>
            </a:r>
            <a:r>
              <a:rPr kumimoji="0" lang="en-US" altLang="en-US" sz="1100" b="1" i="0" u="none" strike="noStrike" cap="none" normalizeH="0" baseline="0" dirty="0" err="1">
                <a:ln>
                  <a:noFill/>
                </a:ln>
                <a:solidFill>
                  <a:srgbClr val="0D0D0D"/>
                </a:solidFill>
                <a:effectLst/>
                <a:latin typeface="Söhne Mono"/>
              </a:rPr>
              <a:t>x_test</a:t>
            </a:r>
            <a:r>
              <a:rPr kumimoji="0" lang="en-US" altLang="en-US" sz="1600" b="0" i="0" u="none" strike="noStrike" cap="none" normalizeH="0" baseline="0" dirty="0">
                <a:ln>
                  <a:noFill/>
                </a:ln>
                <a:solidFill>
                  <a:srgbClr val="0D0D0D"/>
                </a:solidFill>
                <a:effectLst/>
                <a:latin typeface="Söhne"/>
              </a:rPr>
              <a:t>) using the </a:t>
            </a:r>
            <a:r>
              <a:rPr kumimoji="0" lang="en-US" altLang="en-US" sz="1100" b="1" i="0" u="none" strike="noStrike" cap="none" normalizeH="0" baseline="0" dirty="0">
                <a:ln>
                  <a:noFill/>
                </a:ln>
                <a:solidFill>
                  <a:srgbClr val="0D0D0D"/>
                </a:solidFill>
                <a:effectLst/>
                <a:latin typeface="Söhne Mono"/>
              </a:rPr>
              <a:t>predict</a:t>
            </a:r>
            <a:r>
              <a:rPr kumimoji="0" lang="en-US" altLang="en-US" sz="1600" b="0" i="0" u="none" strike="noStrike" cap="none" normalizeH="0" baseline="0" dirty="0">
                <a:ln>
                  <a:noFill/>
                </a:ln>
                <a:solidFill>
                  <a:srgbClr val="0D0D0D"/>
                </a:solidFill>
                <a:effectLst/>
                <a:latin typeface="Söhne"/>
              </a:rPr>
              <a:t> method.</a:t>
            </a:r>
            <a:r>
              <a:rPr kumimoji="0" lang="en-US" altLang="en-US" sz="800" b="0" i="0" u="none" strike="noStrike" cap="none" normalizeH="0" baseline="0" dirty="0">
                <a:ln>
                  <a:noFill/>
                </a:ln>
                <a:solidFill>
                  <a:schemeClr val="tx1"/>
                </a:solidFill>
                <a:effectLst/>
              </a:rPr>
              <a:t> </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D0D0D"/>
                </a:solidFill>
                <a:effectLst/>
                <a:latin typeface="Söhne Mono"/>
              </a:rPr>
              <a:t>confusion_matrix</a:t>
            </a:r>
            <a:r>
              <a:rPr kumimoji="0" lang="en-US" altLang="en-US" sz="1600" b="0" i="0" u="none" strike="noStrike" cap="none" normalizeH="0" baseline="0" dirty="0">
                <a:ln>
                  <a:noFill/>
                </a:ln>
                <a:solidFill>
                  <a:srgbClr val="0D0D0D"/>
                </a:solidFill>
                <a:effectLst/>
                <a:latin typeface="Söhne"/>
              </a:rPr>
              <a:t> from scikit-learn is used to calculate the number of true positives, true negatives, false positives, and false negatives.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D0D0D"/>
                </a:solidFill>
                <a:effectLst/>
                <a:latin typeface="Söhne Mono"/>
              </a:rPr>
              <a:t>accuracy_score</a:t>
            </a:r>
            <a:r>
              <a:rPr kumimoji="0" lang="en-US" altLang="en-US" sz="1600" b="0" i="0" u="none" strike="noStrike" cap="none" normalizeH="0" baseline="0" dirty="0">
                <a:ln>
                  <a:noFill/>
                </a:ln>
                <a:solidFill>
                  <a:srgbClr val="0D0D0D"/>
                </a:solidFill>
                <a:effectLst/>
                <a:latin typeface="Söhne"/>
              </a:rPr>
              <a:t> is used to calculate the accuracy of the Random Forest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indent="0" algn="l" eaLnBrk="0" fontAlgn="base" hangingPunct="0">
              <a:lnSpc>
                <a:spcPct val="100000"/>
              </a:lnSpc>
              <a:spcBef>
                <a:spcPct val="0"/>
              </a:spcBef>
              <a:spcAft>
                <a:spcPct val="0"/>
              </a:spcAft>
              <a:buClrTx/>
              <a:buSzTx/>
            </a:pPr>
            <a:endParaRPr kumimoji="0" lang="en-US" altLang="en-US" sz="800" b="0" i="0" u="none" strike="noStrike" cap="none" normalizeH="0" baseline="0" dirty="0">
              <a:ln>
                <a:noFill/>
              </a:ln>
              <a:solidFill>
                <a:schemeClr val="tx1"/>
              </a:solidFill>
              <a:effectLst/>
            </a:endParaRPr>
          </a:p>
          <a:p>
            <a:pPr marL="0" indent="0" algn="l" eaLnBrk="0" fontAlgn="base" hangingPunct="0">
              <a:lnSpc>
                <a:spcPct val="100000"/>
              </a:lnSpc>
              <a:spcBef>
                <a:spcPct val="0"/>
              </a:spcBef>
              <a:spcAft>
                <a:spcPct val="0"/>
              </a:spcAft>
              <a:buClrTx/>
              <a:buSzTx/>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rgbClr val="0D0D0D"/>
              </a:solidFill>
              <a:effectLst/>
              <a:latin typeface="Söhne"/>
            </a:endParaRPr>
          </a:p>
          <a:p>
            <a:pPr marL="0" indent="0" algn="just">
              <a:lnSpc>
                <a:spcPct val="150000"/>
              </a:lnSpc>
              <a:spcBef>
                <a:spcPts val="600"/>
              </a:spcBef>
              <a:buSzPts val="440"/>
            </a:pPr>
            <a:endParaRPr lang="en-US" sz="1800" dirty="0"/>
          </a:p>
        </p:txBody>
      </p:sp>
    </p:spTree>
    <p:extLst>
      <p:ext uri="{BB962C8B-B14F-4D97-AF65-F5344CB8AC3E}">
        <p14:creationId xmlns:p14="http://schemas.microsoft.com/office/powerpoint/2010/main" val="1701663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3F5-C9EC-18B2-28E0-1CE8026E497B}"/>
              </a:ext>
            </a:extLst>
          </p:cNvPr>
          <p:cNvSpPr>
            <a:spLocks noGrp="1"/>
          </p:cNvSpPr>
          <p:nvPr>
            <p:ph type="ctrTitle"/>
          </p:nvPr>
        </p:nvSpPr>
        <p:spPr/>
        <p:txBody>
          <a:bodyPr/>
          <a:lstStyle/>
          <a:p>
            <a:r>
              <a:rPr lang="en-IN" sz="3200" dirty="0">
                <a:latin typeface="Times New Roman" panose="02020603050405020304" pitchFamily="18" charset="0"/>
                <a:cs typeface="Times New Roman" panose="02020603050405020304" pitchFamily="18" charset="0"/>
              </a:rPr>
              <a:t>Inputs</a:t>
            </a:r>
            <a:endParaRPr lang="en-IN" sz="4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F4BDB0-A6C5-FBAD-3B44-97A2C9365BBF}"/>
              </a:ext>
            </a:extLst>
          </p:cNvPr>
          <p:cNvPicPr>
            <a:picLocks noChangeAspect="1"/>
          </p:cNvPicPr>
          <p:nvPr/>
        </p:nvPicPr>
        <p:blipFill>
          <a:blip r:embed="rId2"/>
          <a:srcRect/>
          <a:stretch/>
        </p:blipFill>
        <p:spPr>
          <a:xfrm>
            <a:off x="1828562" y="1442224"/>
            <a:ext cx="5486875" cy="3018264"/>
          </a:xfrm>
          <a:prstGeom prst="rect">
            <a:avLst/>
          </a:prstGeom>
        </p:spPr>
      </p:pic>
    </p:spTree>
    <p:extLst>
      <p:ext uri="{BB962C8B-B14F-4D97-AF65-F5344CB8AC3E}">
        <p14:creationId xmlns:p14="http://schemas.microsoft.com/office/powerpoint/2010/main" val="150038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343CD2-3659-F8FD-03C7-5691F90C96A2}"/>
              </a:ext>
            </a:extLst>
          </p:cNvPr>
          <p:cNvSpPr>
            <a:spLocks noGrp="1"/>
          </p:cNvSpPr>
          <p:nvPr>
            <p:ph type="body" idx="1"/>
          </p:nvPr>
        </p:nvSpPr>
        <p:spPr>
          <a:xfrm>
            <a:off x="490538" y="1120775"/>
            <a:ext cx="7786687" cy="3376884"/>
          </a:xfrm>
        </p:spPr>
        <p:txBody>
          <a:bodyPr/>
          <a:lstStyle/>
          <a:p>
            <a:pPr algn="l"/>
            <a:r>
              <a:rPr lang="en-US" sz="1600" b="1" dirty="0"/>
              <a:t>Column Names and Descriptions:</a:t>
            </a:r>
          </a:p>
          <a:p>
            <a:pPr algn="l"/>
            <a:r>
              <a:rPr lang="en-US" sz="1600" dirty="0"/>
              <a:t>1.	Date: The date of the recorded prices.</a:t>
            </a:r>
          </a:p>
          <a:p>
            <a:pPr algn="l"/>
            <a:r>
              <a:rPr lang="en-US" sz="1600" dirty="0"/>
              <a:t>2.	Open: The opening price of the cryptocurrency on a given day.</a:t>
            </a:r>
          </a:p>
          <a:p>
            <a:pPr algn="l"/>
            <a:r>
              <a:rPr lang="en-US" sz="1600" dirty="0"/>
              <a:t>3.	High: The highest price reached by the cryptocurrency on that day.</a:t>
            </a:r>
          </a:p>
          <a:p>
            <a:pPr algn="l"/>
            <a:r>
              <a:rPr lang="en-US" sz="1600" dirty="0"/>
              <a:t>4.	Low: The lowest price reached by the cryptocurrency on that day.</a:t>
            </a:r>
          </a:p>
          <a:p>
            <a:pPr algn="l"/>
            <a:r>
              <a:rPr lang="en-US" sz="1600" dirty="0"/>
              <a:t>5.	Close: The closing price of the cryptocurrency on a given day.</a:t>
            </a:r>
          </a:p>
          <a:p>
            <a:pPr algn="l"/>
            <a:r>
              <a:rPr lang="en-US" sz="1600" dirty="0"/>
              <a:t>6.	Volume: The trading volume of the cryptocurrency on that day.</a:t>
            </a:r>
          </a:p>
          <a:p>
            <a:pPr algn="l"/>
            <a:r>
              <a:rPr lang="en-US" sz="1600" dirty="0"/>
              <a:t>7.	Currency: The currency denomination, assumed to be USD in this case.</a:t>
            </a:r>
          </a:p>
          <a:p>
            <a:pPr algn="l"/>
            <a:r>
              <a:rPr lang="en-US" sz="1600" dirty="0"/>
              <a:t>8.	Price Movement: The target variable indicating whether the closing price increased or decreased compared to the opening price.</a:t>
            </a:r>
          </a:p>
          <a:p>
            <a:endParaRPr lang="en-IN" dirty="0"/>
          </a:p>
        </p:txBody>
      </p:sp>
    </p:spTree>
    <p:extLst>
      <p:ext uri="{BB962C8B-B14F-4D97-AF65-F5344CB8AC3E}">
        <p14:creationId xmlns:p14="http://schemas.microsoft.com/office/powerpoint/2010/main" val="162407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22CA-EEC4-49C4-E1A4-1BDA9DD3C82C}"/>
              </a:ext>
            </a:extLst>
          </p:cNvPr>
          <p:cNvSpPr>
            <a:spLocks noGrp="1"/>
          </p:cNvSpPr>
          <p:nvPr>
            <p:ph type="title"/>
          </p:nvPr>
        </p:nvSpPr>
        <p:spPr>
          <a:xfrm>
            <a:off x="623888" y="968735"/>
            <a:ext cx="7886700" cy="443753"/>
          </a:xfrm>
        </p:spPr>
        <p:txBody>
          <a:bodyPr/>
          <a:lstStyle/>
          <a:p>
            <a:r>
              <a:rPr lang="en-US" sz="3200" dirty="0">
                <a:latin typeface="Times New Roman" panose="02020603050405020304" pitchFamily="18" charset="0"/>
                <a:cs typeface="Times New Roman" panose="02020603050405020304" pitchFamily="18" charset="0"/>
              </a:rPr>
              <a:t>Tools/Technologies</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6ED3865-56A8-0BC7-2AEB-4158AFE64020}"/>
              </a:ext>
            </a:extLst>
          </p:cNvPr>
          <p:cNvSpPr>
            <a:spLocks noGrp="1"/>
          </p:cNvSpPr>
          <p:nvPr>
            <p:ph type="body" idx="1"/>
          </p:nvPr>
        </p:nvSpPr>
        <p:spPr>
          <a:xfrm>
            <a:off x="623888" y="1353015"/>
            <a:ext cx="7896224" cy="3218985"/>
          </a:xfrm>
        </p:spPr>
        <p:txBody>
          <a:bodyPr>
            <a:noAutofit/>
          </a:bodyPr>
          <a:lstStyle/>
          <a:p>
            <a:pPr marL="571500" indent="-342900" algn="just">
              <a:lnSpc>
                <a:spcPct val="100000"/>
              </a:lnSpc>
              <a:buFont typeface="Arial" panose="020B0604020202020204" pitchFamily="34" charset="0"/>
              <a:buChar char="•"/>
            </a:pPr>
            <a:r>
              <a:rPr lang="en-IN" sz="1600" b="1" dirty="0"/>
              <a:t>Tool: </a:t>
            </a:r>
            <a:r>
              <a:rPr lang="en-IN" sz="1600" dirty="0"/>
              <a:t>pycharm community edition 2023.1.2 </a:t>
            </a:r>
          </a:p>
          <a:p>
            <a:pPr marL="571500" indent="-342900" algn="just">
              <a:lnSpc>
                <a:spcPct val="100000"/>
              </a:lnSpc>
              <a:buFont typeface="Arial" panose="020B0604020202020204" pitchFamily="34" charset="0"/>
              <a:buChar char="•"/>
            </a:pPr>
            <a:r>
              <a:rPr lang="en-IN" sz="1600" b="1" dirty="0"/>
              <a:t>Python</a:t>
            </a:r>
            <a:r>
              <a:rPr lang="en-IN" sz="1600" dirty="0"/>
              <a:t>: Writing scripts and implementing machine learning models.</a:t>
            </a:r>
          </a:p>
          <a:p>
            <a:pPr marL="571500" indent="-342900" algn="just">
              <a:lnSpc>
                <a:spcPct val="100000"/>
              </a:lnSpc>
              <a:buFont typeface="Arial" panose="020B0604020202020204" pitchFamily="34" charset="0"/>
              <a:buChar char="•"/>
            </a:pPr>
            <a:r>
              <a:rPr lang="en-IN" sz="1600" b="1" dirty="0"/>
              <a:t>Pandas</a:t>
            </a:r>
            <a:r>
              <a:rPr lang="en-IN" sz="1600" dirty="0"/>
              <a:t>: A data manipulation library for Python that provides data structures like data frames. Loading, cleaning, and preprocessing datasets.</a:t>
            </a:r>
          </a:p>
          <a:p>
            <a:pPr marL="571500" indent="-342900" algn="just">
              <a:lnSpc>
                <a:spcPct val="100000"/>
              </a:lnSpc>
              <a:buFont typeface="Arial" panose="020B0604020202020204" pitchFamily="34" charset="0"/>
              <a:buChar char="•"/>
            </a:pPr>
            <a:r>
              <a:rPr lang="en-IN" sz="1600" b="1" dirty="0"/>
              <a:t>Matplotlib and Seaborn</a:t>
            </a:r>
            <a:r>
              <a:rPr lang="en-IN" sz="1600" dirty="0"/>
              <a:t>: Visualization libraries for Python. Plotting graphs and charts to visualize data and model performance.</a:t>
            </a:r>
          </a:p>
          <a:p>
            <a:pPr marL="571500" indent="-342900" algn="just">
              <a:lnSpc>
                <a:spcPct val="100000"/>
              </a:lnSpc>
              <a:buFont typeface="Arial" panose="020B0604020202020204" pitchFamily="34" charset="0"/>
              <a:buChar char="•"/>
            </a:pPr>
            <a:r>
              <a:rPr lang="en-US" sz="1600" b="1" dirty="0"/>
              <a:t>Scikit-learn Library</a:t>
            </a:r>
            <a:r>
              <a:rPr lang="en-US" sz="1600" dirty="0"/>
              <a:t>: A collection of tools for data mining and data analysis. Implementing machine learning algorithms and utilities.</a:t>
            </a:r>
          </a:p>
          <a:p>
            <a:pPr marL="571500" indent="-342900" algn="just">
              <a:lnSpc>
                <a:spcPct val="100000"/>
              </a:lnSpc>
              <a:buFont typeface="Arial" panose="020B0604020202020204" pitchFamily="34" charset="0"/>
              <a:buChar char="•"/>
            </a:pPr>
            <a:r>
              <a:rPr lang="en-US" sz="1600" b="1" dirty="0"/>
              <a:t>NumPy :</a:t>
            </a:r>
            <a:r>
              <a:rPr lang="en-US" sz="1600" dirty="0"/>
              <a:t>NumPy is widely used in various scientific and engineering fields for numerical computations and data analysis due to its efficiency and versatility.</a:t>
            </a:r>
            <a:endParaRPr lang="en-IN" sz="1600" dirty="0"/>
          </a:p>
          <a:p>
            <a:pPr marL="571500" indent="-342900" algn="just">
              <a:lnSpc>
                <a:spcPct val="10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12538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E52A-2FFB-567E-B945-256CCD5EBE3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165C77C-E070-CF02-EDF8-A58B972274A9}"/>
              </a:ext>
            </a:extLst>
          </p:cNvPr>
          <p:cNvSpPr>
            <a:spLocks noGrp="1"/>
          </p:cNvSpPr>
          <p:nvPr>
            <p:ph type="body" idx="1"/>
          </p:nvPr>
        </p:nvSpPr>
        <p:spPr>
          <a:xfrm>
            <a:off x="623888" y="1345580"/>
            <a:ext cx="7886700" cy="3221659"/>
          </a:xfrm>
        </p:spPr>
        <p:txBody>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IN" dirty="0"/>
          </a:p>
        </p:txBody>
      </p:sp>
      <p:sp>
        <p:nvSpPr>
          <p:cNvPr id="5" name="TextBox 4">
            <a:extLst>
              <a:ext uri="{FF2B5EF4-FFF2-40B4-BE49-F238E27FC236}">
                <a16:creationId xmlns:a16="http://schemas.microsoft.com/office/drawing/2014/main" id="{F88D1038-DDB8-6A03-3FB5-BCB2EA168836}"/>
              </a:ext>
            </a:extLst>
          </p:cNvPr>
          <p:cNvSpPr txBox="1"/>
          <p:nvPr/>
        </p:nvSpPr>
        <p:spPr>
          <a:xfrm>
            <a:off x="427464" y="1304207"/>
            <a:ext cx="4572000" cy="458074"/>
          </a:xfrm>
          <a:prstGeom prst="rect">
            <a:avLst/>
          </a:prstGeom>
          <a:noFill/>
        </p:spPr>
        <p:txBody>
          <a:bodyPr wrap="square">
            <a:spAutoFit/>
          </a:bodyPr>
          <a:lstStyle/>
          <a:p>
            <a:pPr algn="just">
              <a:lnSpc>
                <a:spcPct val="150000"/>
              </a:lnSpc>
            </a:pPr>
            <a:r>
              <a:rPr lang="en-IN" sz="1800" dirty="0">
                <a:latin typeface="Times New Roman" panose="02020603050405020304" pitchFamily="18" charset="0"/>
                <a:cs typeface="Times New Roman" panose="02020603050405020304" pitchFamily="18" charset="0"/>
              </a:rPr>
              <a:t>Understanding the dataset and data cleaning</a:t>
            </a:r>
          </a:p>
        </p:txBody>
      </p:sp>
      <p:pic>
        <p:nvPicPr>
          <p:cNvPr id="13" name="Picture 12">
            <a:extLst>
              <a:ext uri="{FF2B5EF4-FFF2-40B4-BE49-F238E27FC236}">
                <a16:creationId xmlns:a16="http://schemas.microsoft.com/office/drawing/2014/main" id="{4FBA7EE2-1ED0-0E99-DF40-D275651A14A7}"/>
              </a:ext>
            </a:extLst>
          </p:cNvPr>
          <p:cNvPicPr>
            <a:picLocks noChangeAspect="1"/>
          </p:cNvPicPr>
          <p:nvPr/>
        </p:nvPicPr>
        <p:blipFill>
          <a:blip r:embed="rId2"/>
          <a:srcRect/>
          <a:stretch/>
        </p:blipFill>
        <p:spPr>
          <a:xfrm>
            <a:off x="793197" y="1789333"/>
            <a:ext cx="3484227" cy="2686023"/>
          </a:xfrm>
          <a:prstGeom prst="rect">
            <a:avLst/>
          </a:prstGeom>
        </p:spPr>
      </p:pic>
      <p:pic>
        <p:nvPicPr>
          <p:cNvPr id="15" name="Picture 14">
            <a:extLst>
              <a:ext uri="{FF2B5EF4-FFF2-40B4-BE49-F238E27FC236}">
                <a16:creationId xmlns:a16="http://schemas.microsoft.com/office/drawing/2014/main" id="{7DA7E713-2D5D-1483-3C13-1B640E0A798E}"/>
              </a:ext>
            </a:extLst>
          </p:cNvPr>
          <p:cNvPicPr>
            <a:picLocks noChangeAspect="1"/>
          </p:cNvPicPr>
          <p:nvPr/>
        </p:nvPicPr>
        <p:blipFill>
          <a:blip r:embed="rId3"/>
          <a:srcRect/>
          <a:stretch/>
        </p:blipFill>
        <p:spPr>
          <a:xfrm>
            <a:off x="4672942" y="1968332"/>
            <a:ext cx="4231601" cy="2328023"/>
          </a:xfrm>
          <a:prstGeom prst="rect">
            <a:avLst/>
          </a:prstGeom>
        </p:spPr>
      </p:pic>
    </p:spTree>
    <p:extLst>
      <p:ext uri="{BB962C8B-B14F-4D97-AF65-F5344CB8AC3E}">
        <p14:creationId xmlns:p14="http://schemas.microsoft.com/office/powerpoint/2010/main" val="211714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FB91E2-172F-3941-3B5A-AD5CBD68D1A7}"/>
              </a:ext>
            </a:extLst>
          </p:cNvPr>
          <p:cNvPicPr>
            <a:picLocks noChangeAspect="1"/>
          </p:cNvPicPr>
          <p:nvPr/>
        </p:nvPicPr>
        <p:blipFill>
          <a:blip r:embed="rId2"/>
          <a:srcRect/>
          <a:stretch/>
        </p:blipFill>
        <p:spPr>
          <a:xfrm>
            <a:off x="1271239" y="1192569"/>
            <a:ext cx="6170341" cy="1465750"/>
          </a:xfrm>
          <a:prstGeom prst="rect">
            <a:avLst/>
          </a:prstGeom>
        </p:spPr>
      </p:pic>
      <p:pic>
        <p:nvPicPr>
          <p:cNvPr id="10" name="Picture 9">
            <a:extLst>
              <a:ext uri="{FF2B5EF4-FFF2-40B4-BE49-F238E27FC236}">
                <a16:creationId xmlns:a16="http://schemas.microsoft.com/office/drawing/2014/main" id="{D6C19E12-6954-70FF-FD34-55C53438FEAE}"/>
              </a:ext>
            </a:extLst>
          </p:cNvPr>
          <p:cNvPicPr>
            <a:picLocks noChangeAspect="1"/>
          </p:cNvPicPr>
          <p:nvPr/>
        </p:nvPicPr>
        <p:blipFill>
          <a:blip r:embed="rId3"/>
          <a:srcRect/>
          <a:stretch/>
        </p:blipFill>
        <p:spPr>
          <a:xfrm>
            <a:off x="1174594" y="2804089"/>
            <a:ext cx="6363629" cy="1552319"/>
          </a:xfrm>
          <a:prstGeom prst="rect">
            <a:avLst/>
          </a:prstGeom>
        </p:spPr>
      </p:pic>
    </p:spTree>
    <p:extLst>
      <p:ext uri="{BB962C8B-B14F-4D97-AF65-F5344CB8AC3E}">
        <p14:creationId xmlns:p14="http://schemas.microsoft.com/office/powerpoint/2010/main" val="54105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30170-8E32-9028-178E-2B1BC88CF102}"/>
              </a:ext>
            </a:extLst>
          </p:cNvPr>
          <p:cNvPicPr>
            <a:picLocks noChangeAspect="1"/>
          </p:cNvPicPr>
          <p:nvPr/>
        </p:nvPicPr>
        <p:blipFill>
          <a:blip r:embed="rId2"/>
          <a:stretch>
            <a:fillRect/>
          </a:stretch>
        </p:blipFill>
        <p:spPr>
          <a:xfrm>
            <a:off x="238363" y="1387222"/>
            <a:ext cx="4333637" cy="2755631"/>
          </a:xfrm>
          <a:prstGeom prst="rect">
            <a:avLst/>
          </a:prstGeom>
        </p:spPr>
      </p:pic>
      <p:pic>
        <p:nvPicPr>
          <p:cNvPr id="4" name="Picture 3">
            <a:extLst>
              <a:ext uri="{FF2B5EF4-FFF2-40B4-BE49-F238E27FC236}">
                <a16:creationId xmlns:a16="http://schemas.microsoft.com/office/drawing/2014/main" id="{1C9AECF4-1643-6089-248E-DB11DDEAD696}"/>
              </a:ext>
            </a:extLst>
          </p:cNvPr>
          <p:cNvPicPr>
            <a:picLocks noChangeAspect="1"/>
          </p:cNvPicPr>
          <p:nvPr/>
        </p:nvPicPr>
        <p:blipFill>
          <a:blip r:embed="rId3"/>
          <a:stretch>
            <a:fillRect/>
          </a:stretch>
        </p:blipFill>
        <p:spPr>
          <a:xfrm>
            <a:off x="4720683" y="1460226"/>
            <a:ext cx="4184954" cy="2743438"/>
          </a:xfrm>
          <a:prstGeom prst="rect">
            <a:avLst/>
          </a:prstGeom>
        </p:spPr>
      </p:pic>
    </p:spTree>
    <p:extLst>
      <p:ext uri="{BB962C8B-B14F-4D97-AF65-F5344CB8AC3E}">
        <p14:creationId xmlns:p14="http://schemas.microsoft.com/office/powerpoint/2010/main" val="425850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80AD-C491-77C6-16D9-9BA691EB6606}"/>
              </a:ext>
            </a:extLst>
          </p:cNvPr>
          <p:cNvSpPr>
            <a:spLocks noGrp="1"/>
          </p:cNvSpPr>
          <p:nvPr>
            <p:ph type="ctrTitle"/>
          </p:nvPr>
        </p:nvSpPr>
        <p:spPr>
          <a:xfrm>
            <a:off x="53897" y="846103"/>
            <a:ext cx="7772400" cy="426148"/>
          </a:xfrm>
        </p:spPr>
        <p:txBody>
          <a:bodyPr/>
          <a:lstStyle/>
          <a:p>
            <a:pPr algn="l"/>
            <a:r>
              <a:rPr lang="en-US" sz="1600" b="1" dirty="0"/>
              <a:t>H</a:t>
            </a:r>
            <a:r>
              <a:rPr lang="en-IN" sz="1600" b="1" dirty="0"/>
              <a:t>ISTOGRAM</a:t>
            </a:r>
          </a:p>
        </p:txBody>
      </p:sp>
      <p:pic>
        <p:nvPicPr>
          <p:cNvPr id="6" name="Picture 5">
            <a:extLst>
              <a:ext uri="{FF2B5EF4-FFF2-40B4-BE49-F238E27FC236}">
                <a16:creationId xmlns:a16="http://schemas.microsoft.com/office/drawing/2014/main" id="{35768429-F2AA-4DA4-279A-B3834CB267D6}"/>
              </a:ext>
            </a:extLst>
          </p:cNvPr>
          <p:cNvPicPr>
            <a:picLocks noChangeAspect="1"/>
          </p:cNvPicPr>
          <p:nvPr/>
        </p:nvPicPr>
        <p:blipFill>
          <a:blip r:embed="rId2"/>
          <a:stretch>
            <a:fillRect/>
          </a:stretch>
        </p:blipFill>
        <p:spPr>
          <a:xfrm>
            <a:off x="851444" y="1547863"/>
            <a:ext cx="5404153" cy="2749534"/>
          </a:xfrm>
          <a:prstGeom prst="rect">
            <a:avLst/>
          </a:prstGeom>
        </p:spPr>
      </p:pic>
    </p:spTree>
    <p:extLst>
      <p:ext uri="{BB962C8B-B14F-4D97-AF65-F5344CB8AC3E}">
        <p14:creationId xmlns:p14="http://schemas.microsoft.com/office/powerpoint/2010/main" val="291178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83C7-F4F6-7ECA-59B5-3A118B6A136D}"/>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Results</a:t>
            </a:r>
            <a:endParaRPr lang="en-IN" sz="32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2A401DF-9C1E-2DEA-68D3-A01AE9018128}"/>
              </a:ext>
            </a:extLst>
          </p:cNvPr>
          <p:cNvPicPr>
            <a:picLocks noChangeAspect="1"/>
          </p:cNvPicPr>
          <p:nvPr/>
        </p:nvPicPr>
        <p:blipFill>
          <a:blip r:embed="rId2"/>
          <a:srcRect/>
          <a:stretch/>
        </p:blipFill>
        <p:spPr>
          <a:xfrm>
            <a:off x="1375317" y="1492624"/>
            <a:ext cx="5486400" cy="2796878"/>
          </a:xfrm>
          <a:prstGeom prst="rect">
            <a:avLst/>
          </a:prstGeom>
        </p:spPr>
      </p:pic>
    </p:spTree>
    <p:extLst>
      <p:ext uri="{BB962C8B-B14F-4D97-AF65-F5344CB8AC3E}">
        <p14:creationId xmlns:p14="http://schemas.microsoft.com/office/powerpoint/2010/main" val="54346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4"/>
          <p:cNvSpPr txBox="1">
            <a:spLocks noGrp="1"/>
          </p:cNvSpPr>
          <p:nvPr>
            <p:ph type="ctrTitle"/>
          </p:nvPr>
        </p:nvSpPr>
        <p:spPr>
          <a:xfrm>
            <a:off x="685800" y="1076561"/>
            <a:ext cx="7772400" cy="42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GB" sz="3200" dirty="0">
                <a:latin typeface="Times New Roman"/>
                <a:ea typeface="Times New Roman"/>
                <a:cs typeface="Times New Roman"/>
                <a:sym typeface="Times New Roman"/>
              </a:rPr>
              <a:t>Agenda</a:t>
            </a:r>
            <a:endParaRPr sz="3200" dirty="0">
              <a:latin typeface="Times New Roman"/>
              <a:ea typeface="Times New Roman"/>
              <a:cs typeface="Times New Roman"/>
              <a:sym typeface="Times New Roman"/>
            </a:endParaRPr>
          </a:p>
        </p:txBody>
      </p:sp>
      <p:sp>
        <p:nvSpPr>
          <p:cNvPr id="111" name="Google Shape;111;p24"/>
          <p:cNvSpPr txBox="1">
            <a:spLocks noGrp="1"/>
          </p:cNvSpPr>
          <p:nvPr>
            <p:ph type="body" idx="1"/>
          </p:nvPr>
        </p:nvSpPr>
        <p:spPr>
          <a:xfrm>
            <a:off x="699249" y="1492625"/>
            <a:ext cx="3960600" cy="3106200"/>
          </a:xfrm>
          <a:prstGeom prst="rect">
            <a:avLst/>
          </a:prstGeom>
        </p:spPr>
        <p:txBody>
          <a:bodyPr spcFirstLastPara="1" wrap="square" lIns="91425" tIns="45700" rIns="91425" bIns="45700" anchor="t" anchorCtr="0">
            <a:noAutofit/>
          </a:bodyPr>
          <a:lstStyle/>
          <a:p>
            <a:pPr marL="457200" lvl="0" indent="-342900" algn="just" rtl="0">
              <a:lnSpc>
                <a:spcPct val="150000"/>
              </a:lnSpc>
              <a:spcBef>
                <a:spcPts val="1000"/>
              </a:spcBef>
              <a:spcAft>
                <a:spcPts val="0"/>
              </a:spcAft>
              <a:buSzPts val="1800"/>
              <a:buChar char="●"/>
            </a:pPr>
            <a:r>
              <a:rPr lang="en-GB" dirty="0"/>
              <a:t>Introduction</a:t>
            </a:r>
            <a:endParaRPr dirty="0"/>
          </a:p>
          <a:p>
            <a:pPr marL="457200" lvl="0" indent="-342900" algn="just" rtl="0">
              <a:lnSpc>
                <a:spcPct val="150000"/>
              </a:lnSpc>
              <a:spcBef>
                <a:spcPts val="0"/>
              </a:spcBef>
              <a:spcAft>
                <a:spcPts val="0"/>
              </a:spcAft>
              <a:buSzPts val="1800"/>
              <a:buChar char="●"/>
            </a:pPr>
            <a:r>
              <a:rPr lang="en-GB" dirty="0"/>
              <a:t>Problem Statement</a:t>
            </a:r>
            <a:endParaRPr dirty="0"/>
          </a:p>
          <a:p>
            <a:pPr marL="457200" lvl="0" indent="-342900" algn="just" rtl="0">
              <a:lnSpc>
                <a:spcPct val="150000"/>
              </a:lnSpc>
              <a:spcBef>
                <a:spcPts val="0"/>
              </a:spcBef>
              <a:spcAft>
                <a:spcPts val="0"/>
              </a:spcAft>
              <a:buSzPts val="1800"/>
              <a:buChar char="●"/>
            </a:pPr>
            <a:r>
              <a:rPr lang="en-GB" dirty="0"/>
              <a:t>Proposed System</a:t>
            </a:r>
            <a:endParaRPr dirty="0"/>
          </a:p>
          <a:p>
            <a:pPr marL="457200" lvl="0" indent="-342900" algn="just" rtl="0">
              <a:lnSpc>
                <a:spcPct val="150000"/>
              </a:lnSpc>
              <a:spcBef>
                <a:spcPts val="0"/>
              </a:spcBef>
              <a:spcAft>
                <a:spcPts val="0"/>
              </a:spcAft>
              <a:buSzPts val="1800"/>
              <a:buChar char="●"/>
            </a:pPr>
            <a:r>
              <a:rPr lang="en-GB" dirty="0"/>
              <a:t>Methodology/Algorithm</a:t>
            </a:r>
            <a:endParaRPr dirty="0"/>
          </a:p>
          <a:p>
            <a:pPr marL="457200" lvl="0" indent="-342900" algn="just" rtl="0">
              <a:lnSpc>
                <a:spcPct val="150000"/>
              </a:lnSpc>
              <a:spcBef>
                <a:spcPts val="0"/>
              </a:spcBef>
              <a:spcAft>
                <a:spcPts val="0"/>
              </a:spcAft>
              <a:buSzPts val="1800"/>
              <a:buChar char="●"/>
            </a:pPr>
            <a:r>
              <a:rPr lang="en-GB" dirty="0"/>
              <a:t>Tools/Technologies</a:t>
            </a:r>
            <a:endParaRPr dirty="0"/>
          </a:p>
          <a:p>
            <a:pPr marL="457200" lvl="0" indent="0" algn="just" rtl="0">
              <a:lnSpc>
                <a:spcPct val="115000"/>
              </a:lnSpc>
              <a:spcBef>
                <a:spcPts val="1000"/>
              </a:spcBef>
              <a:spcAft>
                <a:spcPts val="0"/>
              </a:spcAft>
              <a:buNone/>
            </a:pPr>
            <a:endParaRPr dirty="0"/>
          </a:p>
        </p:txBody>
      </p:sp>
      <p:sp>
        <p:nvSpPr>
          <p:cNvPr id="112" name="Google Shape;112;p24"/>
          <p:cNvSpPr txBox="1"/>
          <p:nvPr/>
        </p:nvSpPr>
        <p:spPr>
          <a:xfrm>
            <a:off x="5238950" y="1558950"/>
            <a:ext cx="3000000" cy="1416000"/>
          </a:xfrm>
          <a:prstGeom prst="rect">
            <a:avLst/>
          </a:prstGeom>
          <a:noFill/>
          <a:ln>
            <a:noFill/>
          </a:ln>
        </p:spPr>
        <p:txBody>
          <a:bodyPr spcFirstLastPara="1" wrap="square" lIns="91425" tIns="91425" rIns="91425" bIns="91425" anchor="t" anchorCtr="0">
            <a:spAutoFit/>
          </a:bodyPr>
          <a:lstStyle/>
          <a:p>
            <a:pPr marL="457200" lvl="0" indent="-342900" algn="just" rtl="0">
              <a:lnSpc>
                <a:spcPct val="150000"/>
              </a:lnSpc>
              <a:spcBef>
                <a:spcPts val="1000"/>
              </a:spcBef>
              <a:spcAft>
                <a:spcPts val="0"/>
              </a:spcAft>
              <a:buClr>
                <a:schemeClr val="dk1"/>
              </a:buClr>
              <a:buSzPts val="1800"/>
              <a:buChar char="●"/>
            </a:pPr>
            <a:r>
              <a:rPr lang="en-GB" sz="2000" dirty="0">
                <a:solidFill>
                  <a:schemeClr val="dk1"/>
                </a:solidFill>
                <a:latin typeface="Times New Roman"/>
                <a:ea typeface="Times New Roman"/>
                <a:cs typeface="Times New Roman"/>
                <a:sym typeface="Times New Roman"/>
              </a:rPr>
              <a:t>Implementation</a:t>
            </a:r>
            <a:endParaRPr sz="2000"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Char char="●"/>
            </a:pPr>
            <a:r>
              <a:rPr lang="en-GB" sz="2000" dirty="0">
                <a:solidFill>
                  <a:schemeClr val="dk1"/>
                </a:solidFill>
                <a:latin typeface="Times New Roman"/>
                <a:ea typeface="Times New Roman"/>
                <a:cs typeface="Times New Roman"/>
                <a:sym typeface="Times New Roman"/>
              </a:rPr>
              <a:t>Results</a:t>
            </a:r>
            <a:endParaRPr sz="2000"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Char char="●"/>
            </a:pPr>
            <a:r>
              <a:rPr lang="en-GB" sz="2000" dirty="0">
                <a:solidFill>
                  <a:schemeClr val="dk1"/>
                </a:solidFill>
                <a:latin typeface="Times New Roman"/>
                <a:ea typeface="Times New Roman"/>
                <a:cs typeface="Times New Roman"/>
                <a:sym typeface="Times New Roman"/>
              </a:rPr>
              <a:t>Reflection notes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2DDC-A381-7762-82B3-326C7BC8292C}"/>
              </a:ext>
            </a:extLst>
          </p:cNvPr>
          <p:cNvSpPr>
            <a:spLocks noGrp="1"/>
          </p:cNvSpPr>
          <p:nvPr>
            <p:ph type="ctrTitle"/>
          </p:nvPr>
        </p:nvSpPr>
        <p:spPr>
          <a:xfrm>
            <a:off x="685800" y="942746"/>
            <a:ext cx="7772400" cy="426148"/>
          </a:xfrm>
        </p:spPr>
        <p:txBody>
          <a:bodyPr/>
          <a:lstStyle/>
          <a:p>
            <a:r>
              <a:rPr lang="en-US" sz="2000" dirty="0">
                <a:latin typeface="Times New Roman" panose="02020603050405020304" pitchFamily="18" charset="0"/>
                <a:cs typeface="Times New Roman" panose="02020603050405020304" pitchFamily="18" charset="0"/>
              </a:rPr>
              <a:t>Results Analysis</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3367F96-A070-4F0C-CC49-B97DCDC6253F}"/>
              </a:ext>
            </a:extLst>
          </p:cNvPr>
          <p:cNvSpPr>
            <a:spLocks noGrp="1"/>
          </p:cNvSpPr>
          <p:nvPr>
            <p:ph type="body" idx="1"/>
          </p:nvPr>
        </p:nvSpPr>
        <p:spPr>
          <a:xfrm>
            <a:off x="685800" y="1368894"/>
            <a:ext cx="7785847" cy="3158501"/>
          </a:xfrm>
        </p:spPr>
        <p:txBody>
          <a:bodyPr/>
          <a:lstStyle/>
          <a:p>
            <a:pPr algn="l">
              <a:lnSpc>
                <a:spcPct val="100000"/>
              </a:lnSpc>
            </a:pPr>
            <a:r>
              <a:rPr lang="en-US" sz="1200" dirty="0"/>
              <a:t>0	31-12-2019    97.017212  98.649490  94.542473   97.078827   533536931  USD	</a:t>
            </a:r>
            <a:r>
              <a:rPr lang="en-US" sz="1200" b="1" dirty="0"/>
              <a:t>Increase</a:t>
            </a:r>
          </a:p>
          <a:p>
            <a:pPr algn="l">
              <a:lnSpc>
                <a:spcPct val="100000"/>
              </a:lnSpc>
            </a:pPr>
            <a:r>
              <a:rPr lang="en-US" sz="1200" dirty="0"/>
              <a:t>1	01-01-2020    97.078827  99.849426	 96.414330   97.201797   450643882  USD	</a:t>
            </a:r>
            <a:r>
              <a:rPr lang="en-US" sz="1200" b="1" dirty="0"/>
              <a:t>Increase</a:t>
            </a:r>
          </a:p>
          <a:p>
            <a:pPr algn="l">
              <a:lnSpc>
                <a:spcPct val="100000"/>
              </a:lnSpc>
            </a:pPr>
            <a:r>
              <a:rPr lang="en-US" sz="1200" dirty="0"/>
              <a:t>2	02-01-2020    97.237602  97.740555	92.705391   92.837914   424249976       USD    </a:t>
            </a:r>
            <a:r>
              <a:rPr lang="en-US" sz="1200" b="1" dirty="0"/>
              <a:t>Decrease</a:t>
            </a:r>
          </a:p>
          <a:p>
            <a:pPr algn="l">
              <a:lnSpc>
                <a:spcPct val="100000"/>
              </a:lnSpc>
            </a:pPr>
            <a:r>
              <a:rPr lang="en-US" sz="1200" dirty="0"/>
              <a:t>3	03-01-2020    93.084511   103.889168   92.114578   102.609962  697088052  USD  </a:t>
            </a:r>
            <a:r>
              <a:rPr lang="en-US" sz="1200" b="1" dirty="0"/>
              <a:t>Increase</a:t>
            </a:r>
          </a:p>
          <a:p>
            <a:pPr algn="l"/>
            <a:r>
              <a:rPr lang="en-IN" sz="1600" b="1" u="sng" dirty="0"/>
              <a:t>The numerical representation of price movement:</a:t>
            </a:r>
          </a:p>
          <a:p>
            <a:pPr algn="l"/>
            <a:r>
              <a:rPr lang="en-IN" sz="1200" dirty="0"/>
              <a:t>0	31-12-2019   97.017212   98.649490   94.542473   97.078827   533536931   USD   </a:t>
            </a:r>
            <a:r>
              <a:rPr lang="en-IN" sz="1200" b="1" dirty="0"/>
              <a:t> 1</a:t>
            </a:r>
          </a:p>
          <a:p>
            <a:pPr algn="l"/>
            <a:r>
              <a:rPr lang="en-IN" sz="1200" dirty="0"/>
              <a:t>1	01-01-2020   97.078827   99.849426   96.414330   97.201797   450643882   USD    </a:t>
            </a:r>
            <a:r>
              <a:rPr lang="en-IN" sz="1200" b="1" dirty="0"/>
              <a:t>1</a:t>
            </a:r>
          </a:p>
          <a:p>
            <a:pPr algn="l"/>
            <a:r>
              <a:rPr lang="en-IN" sz="1200" dirty="0"/>
              <a:t>2	 02-01-2020  97.237602   97.740555   92.705391   92.837914   424249976   USD   </a:t>
            </a:r>
            <a:r>
              <a:rPr lang="en-IN" sz="1200" b="1" dirty="0"/>
              <a:t> 0</a:t>
            </a:r>
          </a:p>
          <a:p>
            <a:pPr algn="l"/>
            <a:r>
              <a:rPr lang="en-IN" sz="1200" dirty="0"/>
              <a:t>3	03-01-2020   93.084511   103.889168  92.114578  102.609962   697088052   USD    </a:t>
            </a:r>
            <a:r>
              <a:rPr lang="en-IN" sz="1200" b="1" dirty="0"/>
              <a:t>1</a:t>
            </a:r>
          </a:p>
          <a:p>
            <a:pPr algn="l"/>
            <a:endParaRPr lang="en-IN" sz="1200" dirty="0"/>
          </a:p>
        </p:txBody>
      </p:sp>
    </p:spTree>
    <p:extLst>
      <p:ext uri="{BB962C8B-B14F-4D97-AF65-F5344CB8AC3E}">
        <p14:creationId xmlns:p14="http://schemas.microsoft.com/office/powerpoint/2010/main" val="302264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63F0-1267-7307-FA8A-A0AD75A65D5C}"/>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Reflection Notes</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4062264-35BB-C3BA-9F77-68A8625320FA}"/>
              </a:ext>
            </a:extLst>
          </p:cNvPr>
          <p:cNvSpPr>
            <a:spLocks noGrp="1"/>
          </p:cNvSpPr>
          <p:nvPr>
            <p:ph type="body" idx="1"/>
          </p:nvPr>
        </p:nvSpPr>
        <p:spPr>
          <a:xfrm>
            <a:off x="623888" y="1405490"/>
            <a:ext cx="8007157" cy="3196247"/>
          </a:xfrm>
        </p:spPr>
        <p:txBody>
          <a:bodyPr>
            <a:normAutofit fontScale="70000" lnSpcReduction="20000"/>
          </a:bodyPr>
          <a:lstStyle/>
          <a:p>
            <a:pPr algn="just">
              <a:lnSpc>
                <a:spcPct val="150000"/>
              </a:lnSpc>
            </a:pPr>
            <a:r>
              <a:rPr lang="en-US" sz="1800" dirty="0">
                <a:solidFill>
                  <a:srgbClr val="202124"/>
                </a:solidFill>
                <a:latin typeface="Times New Roman" panose="02020603050405020304" pitchFamily="18" charset="0"/>
                <a:cs typeface="Times New Roman" panose="02020603050405020304" pitchFamily="18" charset="0"/>
              </a:rPr>
              <a:t>	</a:t>
            </a:r>
            <a:r>
              <a:rPr lang="en-US" sz="2600" dirty="0">
                <a:solidFill>
                  <a:srgbClr val="202124"/>
                </a:solidFill>
                <a:latin typeface="Times New Roman" panose="02020603050405020304" pitchFamily="18" charset="0"/>
                <a:cs typeface="Times New Roman" panose="02020603050405020304" pitchFamily="18" charset="0"/>
              </a:rPr>
              <a:t>M</a:t>
            </a:r>
            <a:r>
              <a:rPr lang="en-US" sz="2600" b="0" i="0" dirty="0">
                <a:solidFill>
                  <a:srgbClr val="202124"/>
                </a:solidFill>
                <a:effectLst/>
                <a:latin typeface="Times New Roman" panose="02020603050405020304" pitchFamily="18" charset="0"/>
                <a:cs typeface="Times New Roman" panose="02020603050405020304" pitchFamily="18" charset="0"/>
              </a:rPr>
              <a:t>y internship provided me with opportunity to delve into machine learning. My exploration of machine learning tools and technologies revealed a dynamic landscape, where careful choices and integration of tools significantly impact the development and deployment of predictive models.my internship experience provided me with invaluable opportunities for my personal development as well. I am grateful for the challenges and learning experiences that have contributed to my growth, and I look forward to applying these newfound skills and insights in future endeavors.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57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FEE33-8A1E-1416-5EC1-F8F5920C75B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58E83DB-1D96-EB62-26F4-D987C2F54788}"/>
              </a:ext>
            </a:extLst>
          </p:cNvPr>
          <p:cNvPicPr>
            <a:picLocks noChangeAspect="1"/>
          </p:cNvPicPr>
          <p:nvPr/>
        </p:nvPicPr>
        <p:blipFill>
          <a:blip r:embed="rId2"/>
          <a:stretch>
            <a:fillRect/>
          </a:stretch>
        </p:blipFill>
        <p:spPr>
          <a:xfrm>
            <a:off x="2423532" y="921834"/>
            <a:ext cx="4170556" cy="3620429"/>
          </a:xfrm>
          <a:prstGeom prst="rect">
            <a:avLst/>
          </a:prstGeom>
        </p:spPr>
      </p:pic>
    </p:spTree>
    <p:extLst>
      <p:ext uri="{BB962C8B-B14F-4D97-AF65-F5344CB8AC3E}">
        <p14:creationId xmlns:p14="http://schemas.microsoft.com/office/powerpoint/2010/main" val="283953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F98C5-50F2-7128-890A-7234BBAF4CCC}"/>
              </a:ext>
            </a:extLst>
          </p:cNvPr>
          <p:cNvSpPr>
            <a:spLocks noGrp="1"/>
          </p:cNvSpPr>
          <p:nvPr>
            <p:ph type="body" idx="1"/>
          </p:nvPr>
        </p:nvSpPr>
        <p:spPr/>
        <p:txBody>
          <a:bodyPr/>
          <a:lstStyle/>
          <a:p>
            <a:r>
              <a:rPr lang="en-IN" dirty="0"/>
              <a:t>THANK</a:t>
            </a:r>
          </a:p>
          <a:p>
            <a:r>
              <a:rPr lang="en-IN" dirty="0"/>
              <a:t>YOU</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396359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623888" y="1048871"/>
            <a:ext cx="7886700" cy="44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GB" sz="3200" dirty="0">
                <a:latin typeface="Times New Roman"/>
                <a:ea typeface="Times New Roman"/>
                <a:cs typeface="Times New Roman"/>
                <a:sym typeface="Times New Roman"/>
              </a:rPr>
              <a:t>Introduction</a:t>
            </a:r>
            <a:endParaRPr sz="3200" dirty="0">
              <a:latin typeface="Times New Roman"/>
              <a:ea typeface="Times New Roman"/>
              <a:cs typeface="Times New Roman"/>
              <a:sym typeface="Times New Roman"/>
            </a:endParaRPr>
          </a:p>
        </p:txBody>
      </p:sp>
      <p:sp>
        <p:nvSpPr>
          <p:cNvPr id="118" name="Google Shape;118;p25"/>
          <p:cNvSpPr txBox="1">
            <a:spLocks noGrp="1"/>
          </p:cNvSpPr>
          <p:nvPr>
            <p:ph type="body" idx="1"/>
          </p:nvPr>
        </p:nvSpPr>
        <p:spPr>
          <a:xfrm>
            <a:off x="633412" y="1404536"/>
            <a:ext cx="7886700" cy="3345884"/>
          </a:xfrm>
          <a:prstGeom prst="rect">
            <a:avLst/>
          </a:prstGeom>
        </p:spPr>
        <p:txBody>
          <a:bodyPr spcFirstLastPara="1" wrap="square" lIns="91425" tIns="45700" rIns="91425" bIns="45700" anchor="t" anchorCtr="0">
            <a:normAutofit/>
          </a:bodyPr>
          <a:lstStyle/>
          <a:p>
            <a:pPr marL="0" lvl="0" indent="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machine learning task or project that completely deals with the </a:t>
            </a:r>
            <a:r>
              <a:rPr lang="en-US" sz="1800" kern="100">
                <a:effectLst/>
                <a:latin typeface="Calibri" panose="020F0502020204030204" pitchFamily="34" charset="0"/>
                <a:ea typeface="Calibri" panose="020F0502020204030204" pitchFamily="34" charset="0"/>
                <a:cs typeface="Times New Roman" panose="02020603050405020304" pitchFamily="18" charset="0"/>
              </a:rPr>
              <a:t>predictions of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variations or movement in the price of bitcoin(cryptocurrency). The project mainly focus on the aspects of bitcoin to predict the variations.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Objective: Predict the daily price movement of a cryptocurrency in USD.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Features: Date, Opening Price, Highest Price, Lowest Price, Closing Price, Trading Volume, Currency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Target Variable: "Price Movement" (binary: increase or decrease compared to opening price).</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623888" y="1048871"/>
            <a:ext cx="7886700" cy="44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endParaRPr dirty="0">
              <a:latin typeface="Times New Roman"/>
              <a:ea typeface="Times New Roman"/>
              <a:cs typeface="Times New Roman"/>
              <a:sym typeface="Times New Roman"/>
            </a:endParaRPr>
          </a:p>
          <a:p>
            <a:pPr marL="0" lvl="0" indent="0" algn="ctr" rtl="0">
              <a:spcBef>
                <a:spcPts val="0"/>
              </a:spcBef>
              <a:spcAft>
                <a:spcPts val="0"/>
              </a:spcAft>
              <a:buNone/>
            </a:pPr>
            <a:r>
              <a:rPr lang="en-GB" sz="3200" dirty="0">
                <a:latin typeface="Times New Roman"/>
                <a:ea typeface="Times New Roman"/>
                <a:cs typeface="Times New Roman"/>
                <a:sym typeface="Times New Roman"/>
              </a:rPr>
              <a:t>Problem Statement</a:t>
            </a:r>
            <a:endParaRPr sz="3200" dirty="0">
              <a:latin typeface="Times New Roman"/>
              <a:ea typeface="Times New Roman"/>
              <a:cs typeface="Times New Roman"/>
              <a:sym typeface="Times New Roman"/>
            </a:endParaRPr>
          </a:p>
        </p:txBody>
      </p:sp>
      <p:sp>
        <p:nvSpPr>
          <p:cNvPr id="124" name="Google Shape;124;p26"/>
          <p:cNvSpPr txBox="1">
            <a:spLocks noGrp="1"/>
          </p:cNvSpPr>
          <p:nvPr>
            <p:ph type="body" idx="1"/>
          </p:nvPr>
        </p:nvSpPr>
        <p:spPr>
          <a:xfrm>
            <a:off x="623888" y="1613647"/>
            <a:ext cx="7886700" cy="2953500"/>
          </a:xfrm>
          <a:prstGeom prst="rect">
            <a:avLst/>
          </a:prstGeom>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800" dirty="0">
                <a:solidFill>
                  <a:srgbClr val="222222"/>
                </a:solidFill>
                <a:highlight>
                  <a:schemeClr val="lt1"/>
                </a:highlight>
              </a:rPr>
              <a:t>In this machine learning task, the goal is to predict the daily price movement of a cryptocurrency in USD using historical opening and closing prices. The dataset includes essential features such as date, opening, highest, lowest, and closing prices, as well as trading volume and currency details. The target variable, "Price Movement," is binary, indicating whether the closing price increased or decreased compared to the opening price. The approach involves data pre-processing, feature engineering, data splitting, model selection, and model evaluation using Clustering algorithms. The success of the model will be determined by its accuracy in predicting price movements, offering valuable insights for traders and investors aiming to make informed decisions based on anticipated market trends.</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917AB061-61C2-66DE-E1C4-40CF12B93D71}"/>
            </a:ext>
          </a:extLst>
        </p:cNvPr>
        <p:cNvGrpSpPr/>
        <p:nvPr/>
      </p:nvGrpSpPr>
      <p:grpSpPr>
        <a:xfrm>
          <a:off x="0" y="0"/>
          <a:ext cx="0" cy="0"/>
          <a:chOff x="0" y="0"/>
          <a:chExt cx="0" cy="0"/>
        </a:xfrm>
      </p:grpSpPr>
      <p:sp>
        <p:nvSpPr>
          <p:cNvPr id="123" name="Google Shape;123;p26">
            <a:extLst>
              <a:ext uri="{FF2B5EF4-FFF2-40B4-BE49-F238E27FC236}">
                <a16:creationId xmlns:a16="http://schemas.microsoft.com/office/drawing/2014/main" id="{03587151-1BF9-6784-AC07-AEA1D04030E9}"/>
              </a:ext>
            </a:extLst>
          </p:cNvPr>
          <p:cNvSpPr txBox="1">
            <a:spLocks noGrp="1"/>
          </p:cNvSpPr>
          <p:nvPr>
            <p:ph type="title"/>
          </p:nvPr>
        </p:nvSpPr>
        <p:spPr>
          <a:xfrm>
            <a:off x="623888" y="1048871"/>
            <a:ext cx="7886700" cy="44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endParaRPr dirty="0">
              <a:latin typeface="Times New Roman"/>
              <a:ea typeface="Times New Roman"/>
              <a:cs typeface="Times New Roman"/>
              <a:sym typeface="Times New Roman"/>
            </a:endParaRPr>
          </a:p>
          <a:p>
            <a:pPr marL="0" lvl="0" indent="0" algn="ctr" rtl="0">
              <a:spcBef>
                <a:spcPts val="0"/>
              </a:spcBef>
              <a:spcAft>
                <a:spcPts val="0"/>
              </a:spcAft>
              <a:buNone/>
            </a:pPr>
            <a:r>
              <a:rPr lang="en-US" sz="3200" dirty="0">
                <a:solidFill>
                  <a:srgbClr val="222222"/>
                </a:solidFill>
                <a:highlight>
                  <a:schemeClr val="lt1"/>
                </a:highlight>
              </a:rPr>
              <a:t>Blockchain Technology</a:t>
            </a:r>
            <a:endParaRPr sz="3200" dirty="0">
              <a:latin typeface="Times New Roman"/>
              <a:ea typeface="Times New Roman"/>
              <a:cs typeface="Times New Roman"/>
              <a:sym typeface="Times New Roman"/>
            </a:endParaRPr>
          </a:p>
        </p:txBody>
      </p:sp>
      <p:sp>
        <p:nvSpPr>
          <p:cNvPr id="124" name="Google Shape;124;p26">
            <a:extLst>
              <a:ext uri="{FF2B5EF4-FFF2-40B4-BE49-F238E27FC236}">
                <a16:creationId xmlns:a16="http://schemas.microsoft.com/office/drawing/2014/main" id="{6218E792-9C86-F39B-E6C2-62A83BF3D5DA}"/>
              </a:ext>
            </a:extLst>
          </p:cNvPr>
          <p:cNvSpPr txBox="1">
            <a:spLocks noGrp="1"/>
          </p:cNvSpPr>
          <p:nvPr>
            <p:ph type="body" idx="1"/>
          </p:nvPr>
        </p:nvSpPr>
        <p:spPr>
          <a:xfrm>
            <a:off x="623888" y="1940749"/>
            <a:ext cx="7886700" cy="1456656"/>
          </a:xfrm>
          <a:prstGeom prst="rect">
            <a:avLst/>
          </a:prstGeom>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800" dirty="0">
                <a:solidFill>
                  <a:srgbClr val="222222"/>
                </a:solidFill>
                <a:highlight>
                  <a:schemeClr val="lt1"/>
                </a:highlight>
              </a:rPr>
              <a:t>Blockchain technology is a decentralized and distributed ledger system that enables secure, transparent, and tamper-resistant record-keeping of transactions across a network of computers. It was initially developed as the underlying technology for the cryptocurrency Bitcoin but has since found applications in various industries.</a:t>
            </a:r>
            <a:endParaRPr sz="1800" dirty="0"/>
          </a:p>
        </p:txBody>
      </p:sp>
    </p:spTree>
    <p:extLst>
      <p:ext uri="{BB962C8B-B14F-4D97-AF65-F5344CB8AC3E}">
        <p14:creationId xmlns:p14="http://schemas.microsoft.com/office/powerpoint/2010/main" val="264180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05C42282-53B0-7454-BA99-20F317580049}"/>
            </a:ext>
          </a:extLst>
        </p:cNvPr>
        <p:cNvGrpSpPr/>
        <p:nvPr/>
      </p:nvGrpSpPr>
      <p:grpSpPr>
        <a:xfrm>
          <a:off x="0" y="0"/>
          <a:ext cx="0" cy="0"/>
          <a:chOff x="0" y="0"/>
          <a:chExt cx="0" cy="0"/>
        </a:xfrm>
      </p:grpSpPr>
      <p:sp>
        <p:nvSpPr>
          <p:cNvPr id="123" name="Google Shape;123;p26">
            <a:extLst>
              <a:ext uri="{FF2B5EF4-FFF2-40B4-BE49-F238E27FC236}">
                <a16:creationId xmlns:a16="http://schemas.microsoft.com/office/drawing/2014/main" id="{CB5B71E8-612A-49BD-3E91-1DBB1921D2D1}"/>
              </a:ext>
            </a:extLst>
          </p:cNvPr>
          <p:cNvSpPr txBox="1">
            <a:spLocks noGrp="1"/>
          </p:cNvSpPr>
          <p:nvPr>
            <p:ph type="title"/>
          </p:nvPr>
        </p:nvSpPr>
        <p:spPr>
          <a:xfrm>
            <a:off x="623888" y="1048871"/>
            <a:ext cx="7886700" cy="44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endParaRPr dirty="0">
              <a:latin typeface="Times New Roman"/>
              <a:ea typeface="Times New Roman"/>
              <a:cs typeface="Times New Roman"/>
              <a:sym typeface="Times New Roman"/>
            </a:endParaRPr>
          </a:p>
          <a:p>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What is </a:t>
            </a:r>
            <a:r>
              <a:rPr lang="en-US" sz="2000" b="1" u="sng" kern="100" dirty="0">
                <a:latin typeface="Times New Roman" panose="02020603050405020304" pitchFamily="18" charset="0"/>
                <a:ea typeface="Calibri" panose="020F0502020204030204" pitchFamily="34" charset="0"/>
                <a:cs typeface="Times New Roman" panose="02020603050405020304" pitchFamily="18" charset="0"/>
              </a:rPr>
              <a:t>B</a:t>
            </a: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itcoin?</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124" name="Google Shape;124;p26">
            <a:extLst>
              <a:ext uri="{FF2B5EF4-FFF2-40B4-BE49-F238E27FC236}">
                <a16:creationId xmlns:a16="http://schemas.microsoft.com/office/drawing/2014/main" id="{14D2BCA8-9D05-9B1B-2DC5-8A55EC259FBC}"/>
              </a:ext>
            </a:extLst>
          </p:cNvPr>
          <p:cNvSpPr txBox="1">
            <a:spLocks noGrp="1"/>
          </p:cNvSpPr>
          <p:nvPr>
            <p:ph type="body" idx="1"/>
          </p:nvPr>
        </p:nvSpPr>
        <p:spPr>
          <a:xfrm>
            <a:off x="460917" y="1643383"/>
            <a:ext cx="4742985" cy="2846841"/>
          </a:xfrm>
          <a:prstGeom prst="rect">
            <a:avLst/>
          </a:prstGeom>
        </p:spPr>
        <p:txBody>
          <a:bodyPr spcFirstLastPara="1" wrap="square" lIns="91425" tIns="45700" rIns="91425" bIns="45700" anchor="t" anchorCtr="0">
            <a:noAutofit/>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Bitcoin is a decentralized digital currency, without a central bank or single administrator, that can be sent from user to user on the peer-to-peer bitcoin network without the need for intermediaries. Transactions are verified by network nodes through cryptography and recorded on a public distributed ledger called a blockchain.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0C9A440-0446-5ADF-9A7D-DE5C7B8772D3}"/>
              </a:ext>
            </a:extLst>
          </p:cNvPr>
          <p:cNvPicPr>
            <a:picLocks noChangeAspect="1"/>
          </p:cNvPicPr>
          <p:nvPr/>
        </p:nvPicPr>
        <p:blipFill>
          <a:blip r:embed="rId3"/>
          <a:stretch>
            <a:fillRect/>
          </a:stretch>
        </p:blipFill>
        <p:spPr>
          <a:xfrm>
            <a:off x="5649951" y="1821583"/>
            <a:ext cx="2668161" cy="2490439"/>
          </a:xfrm>
          <a:prstGeom prst="rect">
            <a:avLst/>
          </a:prstGeom>
        </p:spPr>
      </p:pic>
    </p:spTree>
    <p:extLst>
      <p:ext uri="{BB962C8B-B14F-4D97-AF65-F5344CB8AC3E}">
        <p14:creationId xmlns:p14="http://schemas.microsoft.com/office/powerpoint/2010/main" val="159471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1D6D9920-CB49-1B36-2F54-154159ABD37F}"/>
            </a:ext>
          </a:extLst>
        </p:cNvPr>
        <p:cNvGrpSpPr/>
        <p:nvPr/>
      </p:nvGrpSpPr>
      <p:grpSpPr>
        <a:xfrm>
          <a:off x="0" y="0"/>
          <a:ext cx="0" cy="0"/>
          <a:chOff x="0" y="0"/>
          <a:chExt cx="0" cy="0"/>
        </a:xfrm>
      </p:grpSpPr>
      <p:sp>
        <p:nvSpPr>
          <p:cNvPr id="123" name="Google Shape;123;p26">
            <a:extLst>
              <a:ext uri="{FF2B5EF4-FFF2-40B4-BE49-F238E27FC236}">
                <a16:creationId xmlns:a16="http://schemas.microsoft.com/office/drawing/2014/main" id="{C695336C-EE44-7E2A-1CB5-0049BCD7E123}"/>
              </a:ext>
            </a:extLst>
          </p:cNvPr>
          <p:cNvSpPr txBox="1">
            <a:spLocks noGrp="1"/>
          </p:cNvSpPr>
          <p:nvPr>
            <p:ph type="title"/>
          </p:nvPr>
        </p:nvSpPr>
        <p:spPr>
          <a:xfrm>
            <a:off x="623888" y="1048871"/>
            <a:ext cx="7886700" cy="443700"/>
          </a:xfrm>
          <a:prstGeom prst="rect">
            <a:avLst/>
          </a:prstGeom>
        </p:spPr>
        <p:txBody>
          <a:bodyPr spcFirstLastPara="1" wrap="square" lIns="91425" tIns="45700" rIns="91425" bIns="45700" anchor="b" anchorCtr="0">
            <a:noAutofit/>
          </a:bodyPr>
          <a:lstStyle/>
          <a:p>
            <a:pPr lvl="0">
              <a:lnSpc>
                <a:spcPct val="107000"/>
              </a:lnSpc>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What is machine learning?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4" name="Google Shape;124;p26">
            <a:extLst>
              <a:ext uri="{FF2B5EF4-FFF2-40B4-BE49-F238E27FC236}">
                <a16:creationId xmlns:a16="http://schemas.microsoft.com/office/drawing/2014/main" id="{7B90E3C2-E7AF-2FFD-4615-756D864EEEBA}"/>
              </a:ext>
            </a:extLst>
          </p:cNvPr>
          <p:cNvSpPr txBox="1">
            <a:spLocks noGrp="1"/>
          </p:cNvSpPr>
          <p:nvPr>
            <p:ph type="body" idx="1"/>
          </p:nvPr>
        </p:nvSpPr>
        <p:spPr>
          <a:xfrm>
            <a:off x="623888" y="1613647"/>
            <a:ext cx="7886700" cy="2953500"/>
          </a:xfrm>
          <a:prstGeom prst="rect">
            <a:avLst/>
          </a:prstGeom>
        </p:spPr>
        <p:txBody>
          <a:bodyPr spcFirstLastPara="1" wrap="square" lIns="91425" tIns="45700" rIns="91425" bIns="45700" anchor="t" anchorCtr="0">
            <a:noAutofit/>
          </a:bodyPr>
          <a:lstStyle/>
          <a:p>
            <a:pPr algn="l">
              <a:lnSpc>
                <a:spcPct val="107000"/>
              </a:lnSpc>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Using data and algorithms to build intelligent systems.</a:t>
            </a:r>
          </a:p>
          <a:p>
            <a:pPr algn="just">
              <a:lnSpc>
                <a:spcPct val="100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Machine learning is a subfield of artificial intelligence (AI) that focus on the development of algorithms and models that enable computers to learn patterns and make predictions or decisions without being explicitly programmed. The core idea behind machine learning is to enable machines to learn from data and improve their performance over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806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a:off x="571849" y="961791"/>
            <a:ext cx="7886700" cy="44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GB" sz="3200" dirty="0">
                <a:latin typeface="Times New Roman"/>
                <a:ea typeface="Times New Roman"/>
                <a:cs typeface="Times New Roman"/>
                <a:sym typeface="Times New Roman"/>
              </a:rPr>
              <a:t>Proposed System</a:t>
            </a:r>
            <a:endParaRPr sz="3200" dirty="0">
              <a:latin typeface="Times New Roman"/>
              <a:ea typeface="Times New Roman"/>
              <a:cs typeface="Times New Roman"/>
              <a:sym typeface="Times New Roman"/>
            </a:endParaRPr>
          </a:p>
        </p:txBody>
      </p:sp>
      <p:sp>
        <p:nvSpPr>
          <p:cNvPr id="130" name="Google Shape;130;p27"/>
          <p:cNvSpPr txBox="1">
            <a:spLocks noGrp="1"/>
          </p:cNvSpPr>
          <p:nvPr>
            <p:ph type="body" idx="1"/>
          </p:nvPr>
        </p:nvSpPr>
        <p:spPr>
          <a:xfrm>
            <a:off x="571849" y="1704031"/>
            <a:ext cx="7672619" cy="3322626"/>
          </a:xfrm>
          <a:prstGeom prst="rect">
            <a:avLst/>
          </a:prstGeom>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IN" sz="1800" b="1" u="sng" kern="0" dirty="0">
                <a:solidFill>
                  <a:srgbClr val="0D0D0D"/>
                </a:solidFill>
                <a:effectLst/>
                <a:latin typeface="Segoe UI" panose="020B0502040204020203" pitchFamily="34" charset="0"/>
                <a:ea typeface="Times New Roman" panose="02020603050405020304" pitchFamily="18" charset="0"/>
              </a:rPr>
              <a:t>Clustering model: </a:t>
            </a:r>
            <a:r>
              <a:rPr lang="en-US" sz="1800" dirty="0">
                <a:solidFill>
                  <a:srgbClr val="222222"/>
                </a:solidFill>
                <a:highlight>
                  <a:schemeClr val="lt1"/>
                </a:highlight>
              </a:rPr>
              <a:t>Clustering is a type of unsupervised learning where the goal is to group similar data points together based on their features, without the presence of predefined labels. The objective is to discover inherent patterns, similarities, or structures within the data.</a:t>
            </a:r>
          </a:p>
          <a:p>
            <a:pPr marL="0" lvl="0" indent="0" algn="just" rtl="0">
              <a:lnSpc>
                <a:spcPct val="100000"/>
              </a:lnSpc>
              <a:spcBef>
                <a:spcPts val="0"/>
              </a:spcBef>
              <a:spcAft>
                <a:spcPts val="0"/>
              </a:spcAft>
              <a:buNone/>
            </a:pPr>
            <a:endParaRPr lang="en-US" sz="1800" dirty="0">
              <a:solidFill>
                <a:srgbClr val="222222"/>
              </a:solidFill>
              <a:highlight>
                <a:schemeClr val="lt1"/>
              </a:highlight>
            </a:endParaRPr>
          </a:p>
          <a:p>
            <a:pPr marL="0" lvl="0" indent="0" algn="just" rtl="0">
              <a:lnSpc>
                <a:spcPct val="100000"/>
              </a:lnSpc>
              <a:spcBef>
                <a:spcPts val="0"/>
              </a:spcBef>
              <a:spcAft>
                <a:spcPts val="0"/>
              </a:spcAft>
              <a:buNone/>
            </a:pPr>
            <a:r>
              <a:rPr lang="en-US" sz="1800" dirty="0">
                <a:solidFill>
                  <a:srgbClr val="202124"/>
                </a:solidFill>
                <a:latin typeface="Times New Roman" panose="02020603050405020304" pitchFamily="18" charset="0"/>
                <a:cs typeface="Times New Roman" panose="02020603050405020304" pitchFamily="18" charset="0"/>
              </a:rPr>
              <a:t>These are the algorithms used under the proposal:</a:t>
            </a:r>
            <a:endParaRPr lang="en-US" sz="1800" dirty="0">
              <a:solidFill>
                <a:srgbClr val="222222"/>
              </a:solidFill>
              <a:highlight>
                <a:schemeClr val="lt1"/>
              </a:highlight>
            </a:endParaRPr>
          </a:p>
          <a:p>
            <a:pPr marL="342900" lvl="0" indent="-342900" algn="l">
              <a:lnSpc>
                <a:spcPct val="107000"/>
              </a:lnSpc>
              <a:spcAft>
                <a:spcPts val="800"/>
              </a:spcAft>
              <a:buFont typeface="+mj-lt"/>
              <a:buAutoNum type="arabicPeriod"/>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Support Vector Machines (SVM)</a:t>
            </a:r>
          </a:p>
          <a:p>
            <a:pPr marL="342900" indent="-342900" algn="l">
              <a:lnSpc>
                <a:spcPct val="107000"/>
              </a:lnSpc>
              <a:spcAft>
                <a:spcPts val="800"/>
              </a:spcAft>
              <a:buFont typeface="+mj-lt"/>
              <a:buAutoNum type="arabicPeriod"/>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Random Forest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8DB7D7A0-1FCB-1042-DCB7-FF7787C3DA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7E1114-FF6A-A4D7-61AD-E20E0B05AC72}"/>
              </a:ext>
            </a:extLst>
          </p:cNvPr>
          <p:cNvPicPr>
            <a:picLocks noChangeAspect="1"/>
          </p:cNvPicPr>
          <p:nvPr/>
        </p:nvPicPr>
        <p:blipFill>
          <a:blip r:embed="rId3"/>
          <a:srcRect/>
          <a:stretch/>
        </p:blipFill>
        <p:spPr>
          <a:xfrm>
            <a:off x="1657816" y="1502709"/>
            <a:ext cx="6936058" cy="2950344"/>
          </a:xfrm>
          <a:prstGeom prst="rect">
            <a:avLst/>
          </a:prstGeom>
        </p:spPr>
      </p:pic>
      <p:sp>
        <p:nvSpPr>
          <p:cNvPr id="4" name="Title 3">
            <a:extLst>
              <a:ext uri="{FF2B5EF4-FFF2-40B4-BE49-F238E27FC236}">
                <a16:creationId xmlns:a16="http://schemas.microsoft.com/office/drawing/2014/main" id="{60923FF6-E5F3-B0D0-5451-486CE224608B}"/>
              </a:ext>
            </a:extLst>
          </p:cNvPr>
          <p:cNvSpPr>
            <a:spLocks noGrp="1"/>
          </p:cNvSpPr>
          <p:nvPr>
            <p:ph type="ctrTitle"/>
          </p:nvPr>
        </p:nvSpPr>
        <p:spPr/>
        <p:txBody>
          <a:bodyPr/>
          <a:lstStyle/>
          <a:p>
            <a:r>
              <a:rPr lang="en-IN" sz="1800" dirty="0"/>
              <a:t> Conceptual framework</a:t>
            </a:r>
          </a:p>
        </p:txBody>
      </p:sp>
    </p:spTree>
    <p:extLst>
      <p:ext uri="{BB962C8B-B14F-4D97-AF65-F5344CB8AC3E}">
        <p14:creationId xmlns:p14="http://schemas.microsoft.com/office/powerpoint/2010/main" val="189076049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2355</TotalTime>
  <Words>1246</Words>
  <Application>Microsoft Office PowerPoint</Application>
  <PresentationFormat>On-screen Show (16:9)</PresentationFormat>
  <Paragraphs>101</Paragraphs>
  <Slides>23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Segoe UI</vt:lpstr>
      <vt:lpstr>Arial</vt:lpstr>
      <vt:lpstr>Söhne Mono</vt:lpstr>
      <vt:lpstr>Times New Roman</vt:lpstr>
      <vt:lpstr>Wingdings</vt:lpstr>
      <vt:lpstr>Söhne</vt:lpstr>
      <vt:lpstr>Office Theme</vt:lpstr>
      <vt:lpstr>Bitcoin Price Movement Clustering</vt:lpstr>
      <vt:lpstr>Agenda</vt:lpstr>
      <vt:lpstr>Introduction</vt:lpstr>
      <vt:lpstr> Problem Statement</vt:lpstr>
      <vt:lpstr> Blockchain Technology</vt:lpstr>
      <vt:lpstr> What is Bitcoin?</vt:lpstr>
      <vt:lpstr>What is machine learning?</vt:lpstr>
      <vt:lpstr>Proposed System</vt:lpstr>
      <vt:lpstr> Conceptual framework</vt:lpstr>
      <vt:lpstr>Methodology/Algorithm</vt:lpstr>
      <vt:lpstr>PowerPoint Presentation</vt:lpstr>
      <vt:lpstr>Inputs</vt:lpstr>
      <vt:lpstr>PowerPoint Presentation</vt:lpstr>
      <vt:lpstr>Tools/Technologies</vt:lpstr>
      <vt:lpstr>Implementation</vt:lpstr>
      <vt:lpstr>PowerPoint Presentation</vt:lpstr>
      <vt:lpstr>PowerPoint Presentation</vt:lpstr>
      <vt:lpstr>HISTOGRAM</vt:lpstr>
      <vt:lpstr>Results</vt:lpstr>
      <vt:lpstr>Results Analysis</vt:lpstr>
      <vt:lpstr>Reflection Notes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Health Care Prediction Model</dc:title>
  <dc:creator>Supritha Kulkarni</dc:creator>
  <cp:lastModifiedBy>Shivakumar Mathpati</cp:lastModifiedBy>
  <cp:revision>88</cp:revision>
  <dcterms:modified xsi:type="dcterms:W3CDTF">2024-03-06T18:41:09Z</dcterms:modified>
</cp:coreProperties>
</file>